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6" r:id="rId3"/>
    <p:sldId id="265" r:id="rId4"/>
    <p:sldId id="269" r:id="rId5"/>
    <p:sldId id="270" r:id="rId6"/>
    <p:sldId id="267" r:id="rId7"/>
    <p:sldId id="268" r:id="rId8"/>
    <p:sldId id="258" r:id="rId9"/>
    <p:sldId id="259" r:id="rId10"/>
    <p:sldId id="260" r:id="rId11"/>
    <p:sldId id="261" r:id="rId12"/>
    <p:sldId id="271"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0D8393-E65E-43B8-BFDD-C8B7B130050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188249260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8393-E65E-43B8-BFDD-C8B7B130050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128693728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8393-E65E-43B8-BFDD-C8B7B130050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140104022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D8393-E65E-43B8-BFDD-C8B7B130050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318751811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0D8393-E65E-43B8-BFDD-C8B7B1300508}"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87125883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0D8393-E65E-43B8-BFDD-C8B7B130050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231304723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0D8393-E65E-43B8-BFDD-C8B7B1300508}" type="datetimeFigureOut">
              <a:rPr lang="en-US" smtClean="0"/>
              <a:t>6/11/2014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184163240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0D8393-E65E-43B8-BFDD-C8B7B1300508}" type="datetimeFigureOut">
              <a:rPr lang="en-US" smtClean="0"/>
              <a:t>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141641757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D8393-E65E-43B8-BFDD-C8B7B1300508}" type="datetimeFigureOut">
              <a:rPr lang="en-US" smtClean="0"/>
              <a:t>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327237831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D8393-E65E-43B8-BFDD-C8B7B130050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235320118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D8393-E65E-43B8-BFDD-C8B7B1300508}"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591-5D0E-4780-B264-B31D295A174D}" type="slidenum">
              <a:rPr lang="en-US" smtClean="0"/>
              <a:t>‹#›</a:t>
            </a:fld>
            <a:endParaRPr lang="en-US"/>
          </a:p>
        </p:txBody>
      </p:sp>
    </p:spTree>
    <p:extLst>
      <p:ext uri="{BB962C8B-B14F-4D97-AF65-F5344CB8AC3E}">
        <p14:creationId xmlns:p14="http://schemas.microsoft.com/office/powerpoint/2010/main" val="224065351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D8393-E65E-43B8-BFDD-C8B7B1300508}" type="datetimeFigureOut">
              <a:rPr lang="en-US" smtClean="0"/>
              <a:t>6/11/2014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0A6591-5D0E-4780-B264-B31D295A174D}" type="slidenum">
              <a:rPr lang="en-US" smtClean="0"/>
              <a:t>‹#›</a:t>
            </a:fld>
            <a:endParaRPr lang="en-US"/>
          </a:p>
        </p:txBody>
      </p:sp>
    </p:spTree>
    <p:extLst>
      <p:ext uri="{BB962C8B-B14F-4D97-AF65-F5344CB8AC3E}">
        <p14:creationId xmlns:p14="http://schemas.microsoft.com/office/powerpoint/2010/main" val="4236151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18220" y="0"/>
            <a:ext cx="3503008" cy="1077218"/>
          </a:xfrm>
          <a:prstGeom prst="rect">
            <a:avLst/>
          </a:prstGeom>
          <a:noFill/>
        </p:spPr>
        <p:txBody>
          <a:bodyPr wrap="square" rtlCol="0">
            <a:spAutoFit/>
          </a:bodyPr>
          <a:lstStyle/>
          <a:p>
            <a:pPr lvl="0" algn="r"/>
            <a:r>
              <a:rPr lang="en-US" sz="3200" dirty="0" smtClean="0">
                <a:solidFill>
                  <a:srgbClr val="FFFF00"/>
                </a:solidFill>
              </a:rPr>
              <a:t>The Holy Spirit and Sanctification</a:t>
            </a:r>
            <a:endParaRPr lang="en-US" sz="3000" dirty="0" smtClean="0">
              <a:solidFill>
                <a:srgbClr val="FFFF00"/>
              </a:solidFill>
            </a:endParaRPr>
          </a:p>
        </p:txBody>
      </p:sp>
      <p:cxnSp>
        <p:nvCxnSpPr>
          <p:cNvPr id="14" name="Straight Arrow Connector 13"/>
          <p:cNvCxnSpPr/>
          <p:nvPr/>
        </p:nvCxnSpPr>
        <p:spPr>
          <a:xfrm>
            <a:off x="2089322" y="2393092"/>
            <a:ext cx="714" cy="340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17110" y="14531"/>
            <a:ext cx="4068792" cy="6371182"/>
            <a:chOff x="-17110" y="14531"/>
            <a:chExt cx="4068792" cy="6371182"/>
          </a:xfrm>
        </p:grpSpPr>
        <p:grpSp>
          <p:nvGrpSpPr>
            <p:cNvPr id="36" name="Group 35"/>
            <p:cNvGrpSpPr/>
            <p:nvPr/>
          </p:nvGrpSpPr>
          <p:grpSpPr>
            <a:xfrm>
              <a:off x="-17110" y="14531"/>
              <a:ext cx="4068792" cy="6371182"/>
              <a:chOff x="-17110" y="-24106"/>
              <a:chExt cx="4068792" cy="6371182"/>
            </a:xfrm>
          </p:grpSpPr>
          <p:sp>
            <p:nvSpPr>
              <p:cNvPr id="19" name="Rectangle 18"/>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35" name="Group 34"/>
              <p:cNvGrpSpPr/>
              <p:nvPr/>
            </p:nvGrpSpPr>
            <p:grpSpPr>
              <a:xfrm>
                <a:off x="1" y="-24106"/>
                <a:ext cx="4051681" cy="5230263"/>
                <a:chOff x="1" y="-24106"/>
                <a:chExt cx="4051681" cy="5230263"/>
              </a:xfrm>
            </p:grpSpPr>
            <p:sp>
              <p:nvSpPr>
                <p:cNvPr id="13" name="Oval 12"/>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34" name="Group 33"/>
                <p:cNvGrpSpPr/>
                <p:nvPr/>
              </p:nvGrpSpPr>
              <p:grpSpPr>
                <a:xfrm>
                  <a:off x="1" y="-24106"/>
                  <a:ext cx="4051681" cy="3912648"/>
                  <a:chOff x="1" y="-24106"/>
                  <a:chExt cx="4051681" cy="3912648"/>
                </a:xfrm>
              </p:grpSpPr>
              <p:sp>
                <p:nvSpPr>
                  <p:cNvPr id="11" name="Oval 10"/>
                  <p:cNvSpPr/>
                  <p:nvPr/>
                </p:nvSpPr>
                <p:spPr>
                  <a:xfrm>
                    <a:off x="888079" y="-24106"/>
                    <a:ext cx="1378039" cy="8594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chemeClr val="accent5">
                            <a:lumMod val="75000"/>
                          </a:schemeClr>
                        </a:solidFill>
                      </a:rPr>
                      <a:t>blood</a:t>
                    </a:r>
                    <a:endParaRPr lang="en-US" sz="3200" dirty="0">
                      <a:solidFill>
                        <a:schemeClr val="accent5">
                          <a:lumMod val="75000"/>
                        </a:schemeClr>
                      </a:solidFill>
                    </a:endParaRPr>
                  </a:p>
                </p:txBody>
              </p:sp>
              <p:sp>
                <p:nvSpPr>
                  <p:cNvPr id="4" name="Oval 3"/>
                  <p:cNvSpPr/>
                  <p:nvPr/>
                </p:nvSpPr>
                <p:spPr>
                  <a:xfrm>
                    <a:off x="2653918" y="1110367"/>
                    <a:ext cx="1397764" cy="67783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chemeClr val="accent5">
                            <a:lumMod val="75000"/>
                          </a:schemeClr>
                        </a:solidFill>
                      </a:rPr>
                      <a:t>grace</a:t>
                    </a:r>
                    <a:endParaRPr lang="en-US" sz="3200" dirty="0">
                      <a:solidFill>
                        <a:schemeClr val="accent5">
                          <a:lumMod val="75000"/>
                        </a:schemeClr>
                      </a:solidFill>
                    </a:endParaRPr>
                  </a:p>
                </p:txBody>
              </p:sp>
              <p:cxnSp>
                <p:nvCxnSpPr>
                  <p:cNvPr id="5" name="Straight Arrow Connector 4"/>
                  <p:cNvCxnSpPr>
                    <a:endCxn id="4" idx="1"/>
                  </p:cNvCxnSpPr>
                  <p:nvPr/>
                </p:nvCxnSpPr>
                <p:spPr>
                  <a:xfrm>
                    <a:off x="2089322" y="650440"/>
                    <a:ext cx="769294" cy="559193"/>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 y="1146449"/>
                    <a:ext cx="2459864" cy="6300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chemeClr val="accent5">
                            <a:lumMod val="75000"/>
                          </a:schemeClr>
                        </a:solidFill>
                      </a:rPr>
                      <a:t>indwelling</a:t>
                    </a:r>
                    <a:endParaRPr lang="en-US" sz="3200" dirty="0">
                      <a:solidFill>
                        <a:schemeClr val="accent5">
                          <a:lumMod val="75000"/>
                        </a:schemeClr>
                      </a:solidFill>
                    </a:endParaRPr>
                  </a:p>
                </p:txBody>
              </p:sp>
              <p:cxnSp>
                <p:nvCxnSpPr>
                  <p:cNvPr id="8" name="Straight Arrow Connector 7"/>
                  <p:cNvCxnSpPr/>
                  <p:nvPr/>
                </p:nvCxnSpPr>
                <p:spPr>
                  <a:xfrm>
                    <a:off x="2089322" y="674386"/>
                    <a:ext cx="0" cy="535247"/>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09989" y="1623649"/>
                    <a:ext cx="3089" cy="485915"/>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071822" y="1813234"/>
                    <a:ext cx="21742" cy="1357966"/>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972747" y="2204924"/>
                    <a:ext cx="2078935" cy="5947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accent5">
                            <a:lumMod val="75000"/>
                          </a:schemeClr>
                        </a:solidFill>
                      </a:rPr>
                      <a:t>submission</a:t>
                    </a:r>
                    <a:endParaRPr lang="en-US" sz="3200" dirty="0">
                      <a:solidFill>
                        <a:schemeClr val="accent5">
                          <a:lumMod val="75000"/>
                        </a:schemeClr>
                      </a:solidFill>
                    </a:endParaRPr>
                  </a:p>
                </p:txBody>
              </p:sp>
              <p:sp>
                <p:nvSpPr>
                  <p:cNvPr id="12" name="Rectangle 11"/>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15" name="Straight Arrow Connector 14"/>
                  <p:cNvCxnSpPr/>
                  <p:nvPr/>
                </p:nvCxnSpPr>
                <p:spPr>
                  <a:xfrm flipH="1">
                    <a:off x="1577098" y="2802732"/>
                    <a:ext cx="396898" cy="405185"/>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Straight Arrow Connector 19"/>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1" name="Straight Arrow Connector 20"/>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Oval 22"/>
            <p:cNvSpPr/>
            <p:nvPr/>
          </p:nvSpPr>
          <p:spPr>
            <a:xfrm>
              <a:off x="2858616" y="4431282"/>
              <a:ext cx="1161535" cy="642551"/>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rgbClr val="FF0000"/>
                  </a:solidFill>
                </a:rPr>
                <a:t>fruit</a:t>
              </a:r>
              <a:endParaRPr lang="en-US" sz="3200" dirty="0">
                <a:solidFill>
                  <a:srgbClr val="FF0000"/>
                </a:solidFill>
              </a:endParaRPr>
            </a:p>
          </p:txBody>
        </p:sp>
        <p:cxnSp>
          <p:nvCxnSpPr>
            <p:cNvPr id="24" name="Straight Arrow Connector 23"/>
            <p:cNvCxnSpPr/>
            <p:nvPr/>
          </p:nvCxnSpPr>
          <p:spPr>
            <a:xfrm flipV="1">
              <a:off x="1625320" y="4781880"/>
              <a:ext cx="1028598" cy="3730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9186562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76290" y="-31423"/>
            <a:ext cx="5044937" cy="1569660"/>
          </a:xfrm>
          <a:prstGeom prst="rect">
            <a:avLst/>
          </a:prstGeom>
          <a:noFill/>
        </p:spPr>
        <p:txBody>
          <a:bodyPr wrap="square" rtlCol="0">
            <a:spAutoFit/>
          </a:bodyPr>
          <a:lstStyle/>
          <a:p>
            <a:pPr lvl="0"/>
            <a:r>
              <a:rPr lang="en-US" sz="3200" dirty="0" smtClean="0">
                <a:solidFill>
                  <a:schemeClr val="bg1"/>
                </a:solidFill>
              </a:rPr>
              <a:t>Romans </a:t>
            </a:r>
            <a:r>
              <a:rPr lang="en-US" sz="3200" dirty="0">
                <a:solidFill>
                  <a:schemeClr val="bg1"/>
                </a:solidFill>
              </a:rPr>
              <a:t>8.14 NET says, “For all who are led by the Spirit of God are the sons of God</a:t>
            </a:r>
            <a:r>
              <a:rPr lang="en-US" sz="3200" dirty="0" smtClean="0">
                <a:solidFill>
                  <a:schemeClr val="bg1"/>
                </a:solidFill>
              </a:rPr>
              <a:t>.”</a:t>
            </a:r>
          </a:p>
        </p:txBody>
      </p:sp>
      <p:grpSp>
        <p:nvGrpSpPr>
          <p:cNvPr id="17" name="Group 16"/>
          <p:cNvGrpSpPr/>
          <p:nvPr/>
        </p:nvGrpSpPr>
        <p:grpSpPr>
          <a:xfrm>
            <a:off x="-17110" y="14531"/>
            <a:ext cx="4068792" cy="6371182"/>
            <a:chOff x="-17110" y="-24106"/>
            <a:chExt cx="4068792" cy="6371182"/>
          </a:xfrm>
        </p:grpSpPr>
        <p:sp>
          <p:nvSpPr>
            <p:cNvPr id="18" name="Rectangle 17"/>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21" name="Group 20"/>
            <p:cNvGrpSpPr/>
            <p:nvPr/>
          </p:nvGrpSpPr>
          <p:grpSpPr>
            <a:xfrm>
              <a:off x="1" y="-24106"/>
              <a:ext cx="4051681" cy="5230263"/>
              <a:chOff x="1" y="-24106"/>
              <a:chExt cx="4051681" cy="5230263"/>
            </a:xfrm>
          </p:grpSpPr>
          <p:sp>
            <p:nvSpPr>
              <p:cNvPr id="23" name="Oval 22"/>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4" name="Group 23"/>
              <p:cNvGrpSpPr/>
              <p:nvPr/>
            </p:nvGrpSpPr>
            <p:grpSpPr>
              <a:xfrm>
                <a:off x="1" y="-24106"/>
                <a:ext cx="4051681" cy="3912648"/>
                <a:chOff x="1" y="-24106"/>
                <a:chExt cx="4051681" cy="3912648"/>
              </a:xfrm>
            </p:grpSpPr>
            <p:sp>
              <p:nvSpPr>
                <p:cNvPr id="26" name="Oval 25"/>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7" name="Oval 26"/>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8" name="Straight Arrow Connector 27"/>
                <p:cNvCxnSpPr>
                  <a:endCxn id="27"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30" name="Straight Arrow Connector 29"/>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4" name="Rectangle 3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5" name="Straight Arrow Connector 3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2266118" y="3541690"/>
            <a:ext cx="6877882" cy="3046988"/>
          </a:xfrm>
          <a:prstGeom prst="rect">
            <a:avLst/>
          </a:prstGeom>
          <a:noFill/>
        </p:spPr>
        <p:txBody>
          <a:bodyPr wrap="square" rtlCol="0">
            <a:spAutoFit/>
          </a:bodyPr>
          <a:lstStyle/>
          <a:p>
            <a:pPr lvl="0"/>
            <a:r>
              <a:rPr lang="en-US" sz="3200" dirty="0">
                <a:solidFill>
                  <a:schemeClr val="bg1"/>
                </a:solidFill>
              </a:rPr>
              <a:t>Romans 8.5 NET:  “For those who live according to the flesh have their outlook shaped by the things of the flesh, but those who live according to the Spirit have their outlook shaped by the things of the Spirit</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319808066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03088" y="2333685"/>
            <a:ext cx="7340912" cy="4524315"/>
          </a:xfrm>
          <a:prstGeom prst="rect">
            <a:avLst/>
          </a:prstGeom>
          <a:noFill/>
        </p:spPr>
        <p:txBody>
          <a:bodyPr wrap="square" rtlCol="0">
            <a:spAutoFit/>
          </a:bodyPr>
          <a:lstStyle/>
          <a:p>
            <a:pPr lvl="0"/>
            <a:r>
              <a:rPr lang="en-US" sz="3200" dirty="0" smtClean="0">
                <a:solidFill>
                  <a:schemeClr val="accent6">
                    <a:lumMod val="40000"/>
                    <a:lumOff val="60000"/>
                  </a:schemeClr>
                </a:solidFill>
              </a:rPr>
              <a:t>		     </a:t>
            </a:r>
            <a:r>
              <a:rPr lang="en-US" sz="3200" dirty="0" smtClean="0">
                <a:solidFill>
                  <a:schemeClr val="bg1"/>
                </a:solidFill>
              </a:rPr>
              <a:t>Ephesians </a:t>
            </a:r>
            <a:r>
              <a:rPr lang="en-US" sz="3200" dirty="0">
                <a:solidFill>
                  <a:schemeClr val="bg1"/>
                </a:solidFill>
              </a:rPr>
              <a:t>6.12-13 NET:  </a:t>
            </a:r>
            <a:endParaRPr lang="en-US" sz="3200" dirty="0" smtClean="0">
              <a:solidFill>
                <a:schemeClr val="bg1"/>
              </a:solidFill>
            </a:endParaRPr>
          </a:p>
          <a:p>
            <a:pPr lvl="0"/>
            <a:r>
              <a:rPr lang="en-US" sz="3200" dirty="0" smtClean="0">
                <a:solidFill>
                  <a:schemeClr val="bg1"/>
                </a:solidFill>
              </a:rPr>
              <a:t>“</a:t>
            </a:r>
            <a:r>
              <a:rPr lang="en-US" sz="3200" dirty="0">
                <a:solidFill>
                  <a:schemeClr val="bg1"/>
                </a:solidFill>
              </a:rPr>
              <a:t>For our struggle is not against flesh and blood, but against the rulers, against the powers, against the world rulers of this darkness, against the spiritual forces of evil in the heavens.  For this reason, take up the full armor of God so that you may be able to stand your ground on the evil day, and having done everything, to stand.”</a:t>
            </a:r>
            <a:endParaRPr lang="en-US" sz="3000" dirty="0" smtClean="0">
              <a:solidFill>
                <a:schemeClr val="bg1"/>
              </a:solidFill>
            </a:endParaRPr>
          </a:p>
        </p:txBody>
      </p:sp>
      <p:grpSp>
        <p:nvGrpSpPr>
          <p:cNvPr id="17" name="Group 16"/>
          <p:cNvGrpSpPr/>
          <p:nvPr/>
        </p:nvGrpSpPr>
        <p:grpSpPr>
          <a:xfrm>
            <a:off x="-17110" y="14531"/>
            <a:ext cx="4068792" cy="6371182"/>
            <a:chOff x="-17110" y="-24106"/>
            <a:chExt cx="4068792" cy="6371182"/>
          </a:xfrm>
        </p:grpSpPr>
        <p:sp>
          <p:nvSpPr>
            <p:cNvPr id="18" name="Rectangle 17"/>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21" name="Group 20"/>
            <p:cNvGrpSpPr/>
            <p:nvPr/>
          </p:nvGrpSpPr>
          <p:grpSpPr>
            <a:xfrm>
              <a:off x="1" y="-24106"/>
              <a:ext cx="4051681" cy="5230263"/>
              <a:chOff x="1" y="-24106"/>
              <a:chExt cx="4051681" cy="5230263"/>
            </a:xfrm>
          </p:grpSpPr>
          <p:sp>
            <p:nvSpPr>
              <p:cNvPr id="23" name="Oval 22"/>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4" name="Group 23"/>
              <p:cNvGrpSpPr/>
              <p:nvPr/>
            </p:nvGrpSpPr>
            <p:grpSpPr>
              <a:xfrm>
                <a:off x="1" y="-24106"/>
                <a:ext cx="4051681" cy="3912648"/>
                <a:chOff x="1" y="-24106"/>
                <a:chExt cx="4051681" cy="3912648"/>
              </a:xfrm>
            </p:grpSpPr>
            <p:sp>
              <p:nvSpPr>
                <p:cNvPr id="26" name="Oval 25"/>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7" name="Oval 26"/>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8" name="Straight Arrow Connector 27"/>
                <p:cNvCxnSpPr>
                  <a:endCxn id="27"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30" name="Straight Arrow Connector 29"/>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4" name="Rectangle 3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5" name="Straight Arrow Connector 3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0303093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03088" y="427180"/>
            <a:ext cx="7340912" cy="6001643"/>
          </a:xfrm>
          <a:prstGeom prst="rect">
            <a:avLst/>
          </a:prstGeom>
          <a:noFill/>
        </p:spPr>
        <p:txBody>
          <a:bodyPr wrap="square" rtlCol="0">
            <a:spAutoFit/>
          </a:bodyPr>
          <a:lstStyle/>
          <a:p>
            <a:pPr lvl="0"/>
            <a:r>
              <a:rPr lang="en-US" sz="3200" dirty="0" smtClean="0">
                <a:solidFill>
                  <a:srgbClr val="FFFF00"/>
                </a:solidFill>
              </a:rPr>
              <a:t>	</a:t>
            </a:r>
            <a:r>
              <a:rPr lang="en-US" sz="3200" dirty="0" smtClean="0">
                <a:solidFill>
                  <a:schemeClr val="bg1"/>
                </a:solidFill>
              </a:rPr>
              <a:t>2 </a:t>
            </a:r>
            <a:r>
              <a:rPr lang="en-US" sz="3200" dirty="0">
                <a:solidFill>
                  <a:schemeClr val="bg1"/>
                </a:solidFill>
              </a:rPr>
              <a:t>Corinthians 10.3-5 NET:  “For </a:t>
            </a:r>
            <a:r>
              <a:rPr lang="en-US" sz="3200" dirty="0" smtClean="0">
                <a:solidFill>
                  <a:schemeClr val="bg1"/>
                </a:solidFill>
              </a:rPr>
              <a:t>			    	though </a:t>
            </a:r>
            <a:r>
              <a:rPr lang="en-US" sz="3200" dirty="0">
                <a:solidFill>
                  <a:schemeClr val="bg1"/>
                </a:solidFill>
              </a:rPr>
              <a:t>we live as human </a:t>
            </a:r>
            <a:r>
              <a:rPr lang="en-US" sz="3200" dirty="0" smtClean="0">
                <a:solidFill>
                  <a:schemeClr val="bg1"/>
                </a:solidFill>
              </a:rPr>
              <a:t>		    	beings</a:t>
            </a:r>
            <a:r>
              <a:rPr lang="en-US" sz="3200" dirty="0">
                <a:solidFill>
                  <a:schemeClr val="bg1"/>
                </a:solidFill>
              </a:rPr>
              <a:t>, we do not wage </a:t>
            </a:r>
            <a:r>
              <a:rPr lang="en-US" sz="3200" dirty="0" smtClean="0">
                <a:solidFill>
                  <a:schemeClr val="bg1"/>
                </a:solidFill>
              </a:rPr>
              <a:t>			war according </a:t>
            </a:r>
            <a:r>
              <a:rPr lang="en-US" sz="3200" dirty="0">
                <a:solidFill>
                  <a:schemeClr val="bg1"/>
                </a:solidFill>
              </a:rPr>
              <a:t>to human </a:t>
            </a:r>
            <a:r>
              <a:rPr lang="en-US" sz="3200" dirty="0" smtClean="0">
                <a:solidFill>
                  <a:schemeClr val="bg1"/>
                </a:solidFill>
              </a:rPr>
              <a:t>			standards</a:t>
            </a:r>
            <a:r>
              <a:rPr lang="en-US" sz="3200" dirty="0">
                <a:solidFill>
                  <a:schemeClr val="bg1"/>
                </a:solidFill>
              </a:rPr>
              <a:t>, for the weapons of our warfare are not human weapons, but are made powerful by God for tearing down strongholds. We tear down arguments and every arrogant obstacle that is raised up against the knowledge of God, and </a:t>
            </a:r>
            <a:r>
              <a:rPr lang="en-US" sz="3200" u="sng" dirty="0">
                <a:solidFill>
                  <a:srgbClr val="FFFF00"/>
                </a:solidFill>
              </a:rPr>
              <a:t>we take every thought captive to make it obey Christ</a:t>
            </a:r>
            <a:r>
              <a:rPr lang="en-US" sz="3200" dirty="0">
                <a:solidFill>
                  <a:schemeClr val="bg1"/>
                </a:solidFill>
              </a:rPr>
              <a:t>.”</a:t>
            </a:r>
            <a:endParaRPr lang="en-US" sz="3000" dirty="0" smtClean="0">
              <a:solidFill>
                <a:schemeClr val="bg1"/>
              </a:solidFill>
            </a:endParaRPr>
          </a:p>
        </p:txBody>
      </p:sp>
      <p:grpSp>
        <p:nvGrpSpPr>
          <p:cNvPr id="17" name="Group 16"/>
          <p:cNvGrpSpPr/>
          <p:nvPr/>
        </p:nvGrpSpPr>
        <p:grpSpPr>
          <a:xfrm>
            <a:off x="-17110" y="14531"/>
            <a:ext cx="4068792" cy="6371182"/>
            <a:chOff x="-17110" y="-24106"/>
            <a:chExt cx="4068792" cy="6371182"/>
          </a:xfrm>
        </p:grpSpPr>
        <p:sp>
          <p:nvSpPr>
            <p:cNvPr id="18" name="Rectangle 17"/>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21" name="Group 20"/>
            <p:cNvGrpSpPr/>
            <p:nvPr/>
          </p:nvGrpSpPr>
          <p:grpSpPr>
            <a:xfrm>
              <a:off x="1" y="-24106"/>
              <a:ext cx="4051681" cy="5230263"/>
              <a:chOff x="1" y="-24106"/>
              <a:chExt cx="4051681" cy="5230263"/>
            </a:xfrm>
          </p:grpSpPr>
          <p:sp>
            <p:nvSpPr>
              <p:cNvPr id="23" name="Oval 22"/>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4" name="Group 23"/>
              <p:cNvGrpSpPr/>
              <p:nvPr/>
            </p:nvGrpSpPr>
            <p:grpSpPr>
              <a:xfrm>
                <a:off x="1" y="-24106"/>
                <a:ext cx="4051681" cy="3912648"/>
                <a:chOff x="1" y="-24106"/>
                <a:chExt cx="4051681" cy="3912648"/>
              </a:xfrm>
            </p:grpSpPr>
            <p:sp>
              <p:nvSpPr>
                <p:cNvPr id="26" name="Oval 25"/>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7" name="Oval 26"/>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8" name="Straight Arrow Connector 27"/>
                <p:cNvCxnSpPr>
                  <a:endCxn id="27"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30" name="Straight Arrow Connector 29"/>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4" name="Rectangle 3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5" name="Straight Arrow Connector 3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5305763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07364" y="109056"/>
            <a:ext cx="4880116" cy="6494085"/>
          </a:xfrm>
          <a:prstGeom prst="rect">
            <a:avLst/>
          </a:prstGeom>
          <a:noFill/>
        </p:spPr>
        <p:txBody>
          <a:bodyPr wrap="square" rtlCol="0">
            <a:spAutoFit/>
          </a:bodyPr>
          <a:lstStyle/>
          <a:p>
            <a:r>
              <a:rPr lang="en-US" sz="3200" dirty="0">
                <a:solidFill>
                  <a:schemeClr val="bg1"/>
                </a:solidFill>
              </a:rPr>
              <a:t>Galatians 5.22-25 [NASB]: “But the fruit of the Spirit is love, joy, peace, patience, kindness, goodness, faithfulness, gentleness, self-control; </a:t>
            </a:r>
            <a:r>
              <a:rPr lang="en-US" sz="3200" dirty="0" smtClean="0">
                <a:solidFill>
                  <a:schemeClr val="bg1"/>
                </a:solidFill>
              </a:rPr>
              <a:t>against </a:t>
            </a:r>
            <a:r>
              <a:rPr lang="en-US" sz="3200" dirty="0">
                <a:solidFill>
                  <a:schemeClr val="bg1"/>
                </a:solidFill>
              </a:rPr>
              <a:t>such things </a:t>
            </a:r>
            <a:r>
              <a:rPr lang="en-US" sz="3200" dirty="0" smtClean="0">
                <a:solidFill>
                  <a:schemeClr val="bg1"/>
                </a:solidFill>
              </a:rPr>
              <a:t>there </a:t>
            </a:r>
            <a:r>
              <a:rPr lang="en-US" sz="3200" dirty="0">
                <a:solidFill>
                  <a:schemeClr val="bg1"/>
                </a:solidFill>
              </a:rPr>
              <a:t>is no law. Now those who belong to Christ Jesus have crucified the flesh with its passions and desires. If we live by the Spirit, let us also walk by the Spirit.”</a:t>
            </a:r>
          </a:p>
        </p:txBody>
      </p:sp>
      <p:grpSp>
        <p:nvGrpSpPr>
          <p:cNvPr id="20" name="Group 19"/>
          <p:cNvGrpSpPr/>
          <p:nvPr/>
        </p:nvGrpSpPr>
        <p:grpSpPr>
          <a:xfrm>
            <a:off x="-17110" y="14531"/>
            <a:ext cx="4068792" cy="6371182"/>
            <a:chOff x="-17110" y="14531"/>
            <a:chExt cx="4068792" cy="6371182"/>
          </a:xfrm>
        </p:grpSpPr>
        <p:grpSp>
          <p:nvGrpSpPr>
            <p:cNvPr id="21" name="Group 20"/>
            <p:cNvGrpSpPr/>
            <p:nvPr/>
          </p:nvGrpSpPr>
          <p:grpSpPr>
            <a:xfrm>
              <a:off x="-17110" y="14531"/>
              <a:ext cx="4068792" cy="6371182"/>
              <a:chOff x="-17110" y="-24106"/>
              <a:chExt cx="4068792" cy="6371182"/>
            </a:xfrm>
          </p:grpSpPr>
          <p:sp>
            <p:nvSpPr>
              <p:cNvPr id="25" name="Rectangle 24"/>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26" name="Group 25"/>
              <p:cNvGrpSpPr/>
              <p:nvPr/>
            </p:nvGrpSpPr>
            <p:grpSpPr>
              <a:xfrm>
                <a:off x="1" y="-24106"/>
                <a:ext cx="4051681" cy="5230263"/>
                <a:chOff x="1" y="-24106"/>
                <a:chExt cx="4051681" cy="5230263"/>
              </a:xfrm>
            </p:grpSpPr>
            <p:sp>
              <p:nvSpPr>
                <p:cNvPr id="30" name="Oval 29"/>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31" name="Group 30"/>
                <p:cNvGrpSpPr/>
                <p:nvPr/>
              </p:nvGrpSpPr>
              <p:grpSpPr>
                <a:xfrm>
                  <a:off x="1" y="-24106"/>
                  <a:ext cx="4051681" cy="3912648"/>
                  <a:chOff x="1" y="-24106"/>
                  <a:chExt cx="4051681" cy="3912648"/>
                </a:xfrm>
              </p:grpSpPr>
              <p:sp>
                <p:nvSpPr>
                  <p:cNvPr id="34" name="Oval 33"/>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35" name="Oval 34"/>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37" name="Straight Arrow Connector 36"/>
                  <p:cNvCxnSpPr>
                    <a:endCxn id="35"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41" name="Straight Arrow Connector 40"/>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45" name="Rectangle 44"/>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46" name="Straight Arrow Connector 45"/>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8" name="Straight Arrow Connector 27"/>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Oval 22"/>
            <p:cNvSpPr/>
            <p:nvPr/>
          </p:nvSpPr>
          <p:spPr>
            <a:xfrm>
              <a:off x="2858616" y="4431282"/>
              <a:ext cx="1161535" cy="642551"/>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rgbClr val="FF0000"/>
                  </a:solidFill>
                </a:rPr>
                <a:t>fruit</a:t>
              </a:r>
              <a:endParaRPr lang="en-US" sz="3200" dirty="0">
                <a:solidFill>
                  <a:srgbClr val="FF0000"/>
                </a:solidFill>
              </a:endParaRPr>
            </a:p>
          </p:txBody>
        </p:sp>
        <p:cxnSp>
          <p:nvCxnSpPr>
            <p:cNvPr id="24" name="Straight Arrow Connector 23"/>
            <p:cNvCxnSpPr/>
            <p:nvPr/>
          </p:nvCxnSpPr>
          <p:spPr>
            <a:xfrm flipV="1">
              <a:off x="1625320" y="4781880"/>
              <a:ext cx="1028598" cy="3730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732095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472856" y="1393883"/>
            <a:ext cx="5646008" cy="4031873"/>
          </a:xfrm>
          <a:prstGeom prst="rect">
            <a:avLst/>
          </a:prstGeom>
          <a:noFill/>
        </p:spPr>
        <p:txBody>
          <a:bodyPr wrap="square" rtlCol="0">
            <a:spAutoFit/>
          </a:bodyPr>
          <a:lstStyle/>
          <a:p>
            <a:pPr algn="r"/>
            <a:r>
              <a:rPr lang="en-US" sz="3200" dirty="0" smtClean="0">
                <a:solidFill>
                  <a:schemeClr val="bg1"/>
                </a:solidFill>
              </a:rPr>
              <a:t>2. Commit to submit… </a:t>
            </a:r>
          </a:p>
          <a:p>
            <a:pPr algn="r"/>
            <a:r>
              <a:rPr lang="en-US" sz="3200" dirty="0" smtClean="0">
                <a:solidFill>
                  <a:schemeClr val="bg1"/>
                </a:solidFill>
              </a:rPr>
              <a:t>in all things!</a:t>
            </a:r>
          </a:p>
          <a:p>
            <a:pPr algn="r"/>
            <a:endParaRPr lang="en-US" sz="3200" dirty="0">
              <a:solidFill>
                <a:schemeClr val="accent6">
                  <a:lumMod val="40000"/>
                  <a:lumOff val="60000"/>
                </a:schemeClr>
              </a:solidFill>
            </a:endParaRPr>
          </a:p>
          <a:p>
            <a:pPr algn="r"/>
            <a:r>
              <a:rPr lang="en-US" sz="3200" dirty="0" smtClean="0">
                <a:solidFill>
                  <a:schemeClr val="bg1"/>
                </a:solidFill>
              </a:rPr>
              <a:t>3. Pray and practice </a:t>
            </a:r>
          </a:p>
          <a:p>
            <a:pPr algn="r"/>
            <a:r>
              <a:rPr lang="en-US" sz="3200" dirty="0" smtClean="0">
                <a:solidFill>
                  <a:schemeClr val="bg1"/>
                </a:solidFill>
              </a:rPr>
              <a:t>how to yield!</a:t>
            </a:r>
          </a:p>
          <a:p>
            <a:pPr algn="r"/>
            <a:endParaRPr lang="en-US" sz="3200" dirty="0">
              <a:solidFill>
                <a:schemeClr val="accent6">
                  <a:lumMod val="40000"/>
                  <a:lumOff val="60000"/>
                </a:schemeClr>
              </a:solidFill>
            </a:endParaRPr>
          </a:p>
          <a:p>
            <a:pPr algn="r"/>
            <a:r>
              <a:rPr lang="en-US" sz="3200" dirty="0" smtClean="0">
                <a:solidFill>
                  <a:schemeClr val="bg1"/>
                </a:solidFill>
              </a:rPr>
              <a:t>4. Let God guide you, </a:t>
            </a:r>
          </a:p>
          <a:p>
            <a:pPr algn="r"/>
            <a:r>
              <a:rPr lang="en-US" sz="3200" dirty="0" smtClean="0">
                <a:solidFill>
                  <a:schemeClr val="bg1"/>
                </a:solidFill>
              </a:rPr>
              <a:t>not the flesh </a:t>
            </a:r>
            <a:endParaRPr lang="en-US" sz="3200" dirty="0">
              <a:solidFill>
                <a:schemeClr val="bg1"/>
              </a:solidFill>
            </a:endParaRPr>
          </a:p>
        </p:txBody>
      </p:sp>
      <p:sp>
        <p:nvSpPr>
          <p:cNvPr id="6" name="TextBox 5"/>
          <p:cNvSpPr txBox="1"/>
          <p:nvPr/>
        </p:nvSpPr>
        <p:spPr>
          <a:xfrm>
            <a:off x="4559120" y="7772"/>
            <a:ext cx="4584879" cy="1077218"/>
          </a:xfrm>
          <a:prstGeom prst="rect">
            <a:avLst/>
          </a:prstGeom>
          <a:noFill/>
        </p:spPr>
        <p:txBody>
          <a:bodyPr wrap="square" rtlCol="0">
            <a:spAutoFit/>
          </a:bodyPr>
          <a:lstStyle/>
          <a:p>
            <a:pPr algn="r"/>
            <a:r>
              <a:rPr lang="en-US" sz="3200" dirty="0" smtClean="0">
                <a:solidFill>
                  <a:schemeClr val="bg1"/>
                </a:solidFill>
              </a:rPr>
              <a:t>1. Make sure you believe the true gospel!</a:t>
            </a:r>
            <a:endParaRPr lang="en-US" sz="3200" dirty="0">
              <a:solidFill>
                <a:schemeClr val="bg1"/>
              </a:solidFill>
            </a:endParaRPr>
          </a:p>
        </p:txBody>
      </p:sp>
      <p:sp>
        <p:nvSpPr>
          <p:cNvPr id="21" name="TextBox 20"/>
          <p:cNvSpPr txBox="1"/>
          <p:nvPr/>
        </p:nvSpPr>
        <p:spPr>
          <a:xfrm>
            <a:off x="1697708" y="5756024"/>
            <a:ext cx="7446292" cy="1077218"/>
          </a:xfrm>
          <a:prstGeom prst="rect">
            <a:avLst/>
          </a:prstGeom>
          <a:noFill/>
        </p:spPr>
        <p:txBody>
          <a:bodyPr wrap="square" rtlCol="0">
            <a:spAutoFit/>
          </a:bodyPr>
          <a:lstStyle/>
          <a:p>
            <a:pPr algn="r"/>
            <a:r>
              <a:rPr lang="en-US" sz="3200" dirty="0" smtClean="0">
                <a:solidFill>
                  <a:schemeClr val="bg1"/>
                </a:solidFill>
              </a:rPr>
              <a:t>5. Pray and reflect on why you do not have a full measure of the promised fruit!</a:t>
            </a:r>
            <a:endParaRPr lang="en-US" sz="3200" dirty="0">
              <a:solidFill>
                <a:schemeClr val="bg1"/>
              </a:solidFill>
            </a:endParaRPr>
          </a:p>
        </p:txBody>
      </p:sp>
      <p:cxnSp>
        <p:nvCxnSpPr>
          <p:cNvPr id="4" name="Straight Arrow Connector 3"/>
          <p:cNvCxnSpPr/>
          <p:nvPr/>
        </p:nvCxnSpPr>
        <p:spPr>
          <a:xfrm>
            <a:off x="2425612" y="447735"/>
            <a:ext cx="2326692" cy="0"/>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110809" y="1739096"/>
            <a:ext cx="1081561" cy="516631"/>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1792657" y="3250026"/>
            <a:ext cx="3695094" cy="189884"/>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764353" y="4756029"/>
            <a:ext cx="3656501" cy="1071248"/>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21348" y="5173201"/>
            <a:ext cx="0" cy="667006"/>
          </a:xfrm>
          <a:prstGeom prst="straightConnector1">
            <a:avLst/>
          </a:prstGeom>
          <a:ln w="50800">
            <a:solidFill>
              <a:srgbClr val="FFFF00"/>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0" y="18003"/>
            <a:ext cx="4068792" cy="6371182"/>
            <a:chOff x="-17110" y="14531"/>
            <a:chExt cx="4068792" cy="6371182"/>
          </a:xfrm>
        </p:grpSpPr>
        <p:grpSp>
          <p:nvGrpSpPr>
            <p:cNvPr id="34" name="Group 33"/>
            <p:cNvGrpSpPr/>
            <p:nvPr/>
          </p:nvGrpSpPr>
          <p:grpSpPr>
            <a:xfrm>
              <a:off x="-17110" y="14531"/>
              <a:ext cx="4068792" cy="6371182"/>
              <a:chOff x="-17110" y="-24106"/>
              <a:chExt cx="4068792" cy="6371182"/>
            </a:xfrm>
          </p:grpSpPr>
          <p:sp>
            <p:nvSpPr>
              <p:cNvPr id="39" name="Rectangle 38"/>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41" name="Group 40"/>
              <p:cNvGrpSpPr/>
              <p:nvPr/>
            </p:nvGrpSpPr>
            <p:grpSpPr>
              <a:xfrm>
                <a:off x="1" y="-24106"/>
                <a:ext cx="4051681" cy="5230263"/>
                <a:chOff x="1" y="-24106"/>
                <a:chExt cx="4051681" cy="5230263"/>
              </a:xfrm>
            </p:grpSpPr>
            <p:sp>
              <p:nvSpPr>
                <p:cNvPr id="43" name="Oval 42"/>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44" name="Group 43"/>
                <p:cNvGrpSpPr/>
                <p:nvPr/>
              </p:nvGrpSpPr>
              <p:grpSpPr>
                <a:xfrm>
                  <a:off x="1" y="-24106"/>
                  <a:ext cx="4051681" cy="3912648"/>
                  <a:chOff x="1" y="-24106"/>
                  <a:chExt cx="4051681" cy="3912648"/>
                </a:xfrm>
              </p:grpSpPr>
              <p:sp>
                <p:nvSpPr>
                  <p:cNvPr id="46" name="Oval 45"/>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7" name="Oval 46"/>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48" name="Straight Arrow Connector 47"/>
                  <p:cNvCxnSpPr>
                    <a:endCxn id="47"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50" name="Straight Arrow Connector 49"/>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54" name="Rectangle 5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55" name="Straight Arrow Connector 5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5" name="Straight Arrow Connector 44"/>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2" name="Straight Arrow Connector 41"/>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Oval 34"/>
            <p:cNvSpPr/>
            <p:nvPr/>
          </p:nvSpPr>
          <p:spPr>
            <a:xfrm>
              <a:off x="2858616" y="4431282"/>
              <a:ext cx="1161535" cy="642551"/>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rgbClr val="FF0000"/>
                  </a:solidFill>
                </a:rPr>
                <a:t>fruit</a:t>
              </a:r>
              <a:endParaRPr lang="en-US" sz="3200" dirty="0">
                <a:solidFill>
                  <a:srgbClr val="FF0000"/>
                </a:solidFill>
              </a:endParaRPr>
            </a:p>
          </p:txBody>
        </p:sp>
        <p:cxnSp>
          <p:nvCxnSpPr>
            <p:cNvPr id="37" name="Straight Arrow Connector 36"/>
            <p:cNvCxnSpPr/>
            <p:nvPr/>
          </p:nvCxnSpPr>
          <p:spPr>
            <a:xfrm flipV="1">
              <a:off x="1625320" y="4781880"/>
              <a:ext cx="1028598" cy="3730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212984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16277" y="0"/>
            <a:ext cx="4517786" cy="2292935"/>
          </a:xfrm>
          <a:prstGeom prst="rect">
            <a:avLst/>
          </a:prstGeom>
          <a:noFill/>
        </p:spPr>
        <p:txBody>
          <a:bodyPr wrap="square" rtlCol="0">
            <a:spAutoFit/>
          </a:bodyPr>
          <a:lstStyle/>
          <a:p>
            <a:pPr lvl="0"/>
            <a:r>
              <a:rPr lang="en-US" sz="3200" dirty="0" smtClean="0">
                <a:solidFill>
                  <a:srgbClr val="FFFF00"/>
                </a:solidFill>
              </a:rPr>
              <a:t>Yielding:  </a:t>
            </a:r>
          </a:p>
          <a:p>
            <a:pPr lvl="0">
              <a:spcBef>
                <a:spcPts val="1800"/>
              </a:spcBef>
            </a:pPr>
            <a:r>
              <a:rPr lang="en-US" sz="3200" dirty="0" smtClean="0">
                <a:solidFill>
                  <a:schemeClr val="bg1"/>
                </a:solidFill>
                <a:sym typeface="Wingdings 2" panose="05020102010507070707" pitchFamily="18" charset="2"/>
              </a:rPr>
              <a:t> </a:t>
            </a:r>
            <a:r>
              <a:rPr lang="en-US" sz="3200" dirty="0" smtClean="0">
                <a:solidFill>
                  <a:schemeClr val="bg1"/>
                </a:solidFill>
              </a:rPr>
              <a:t>Letting the Holy Spirit do as he pleases in us and through us.</a:t>
            </a:r>
          </a:p>
        </p:txBody>
      </p:sp>
      <p:cxnSp>
        <p:nvCxnSpPr>
          <p:cNvPr id="14" name="Straight Arrow Connector 13"/>
          <p:cNvCxnSpPr/>
          <p:nvPr/>
        </p:nvCxnSpPr>
        <p:spPr>
          <a:xfrm>
            <a:off x="2089322" y="2393092"/>
            <a:ext cx="714" cy="340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 y="14531"/>
            <a:ext cx="4051681" cy="3912648"/>
            <a:chOff x="1" y="-24106"/>
            <a:chExt cx="4051681" cy="3912648"/>
          </a:xfrm>
        </p:grpSpPr>
        <p:sp>
          <p:nvSpPr>
            <p:cNvPr id="11" name="Oval 10"/>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 name="Oval 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5" name="Straight Arrow Connector 4"/>
            <p:cNvCxnSpPr>
              <a:endCxn id="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8" name="Straight Arrow Connector 7"/>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12" name="Rectangle 11"/>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15" name="Straight Arrow Connector 1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1986615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4795897"/>
            <a:ext cx="9144000" cy="2062103"/>
          </a:xfrm>
          <a:prstGeom prst="rect">
            <a:avLst/>
          </a:prstGeom>
          <a:noFill/>
        </p:spPr>
        <p:txBody>
          <a:bodyPr wrap="square" rtlCol="0">
            <a:spAutoFit/>
          </a:bodyPr>
          <a:lstStyle/>
          <a:p>
            <a:pPr lvl="0"/>
            <a:r>
              <a:rPr lang="en-US" sz="3200" dirty="0">
                <a:solidFill>
                  <a:srgbClr val="FFFF00"/>
                </a:solidFill>
              </a:rPr>
              <a:t>1 Thessalonians 5.19-22 NASB:  </a:t>
            </a:r>
            <a:r>
              <a:rPr lang="en-US" sz="3200" dirty="0" smtClean="0">
                <a:solidFill>
                  <a:srgbClr val="FFFF00"/>
                </a:solidFill>
              </a:rPr>
              <a:t>“</a:t>
            </a:r>
            <a:r>
              <a:rPr lang="en-US" sz="3200" dirty="0">
                <a:solidFill>
                  <a:srgbClr val="FFFF00"/>
                </a:solidFill>
              </a:rPr>
              <a:t>Do not quench the Spirit; do not despise prophetic utterances. But examine everything carefully; hold fast to that which is good; abstain from every form of evil.”</a:t>
            </a:r>
            <a:endParaRPr lang="en-US" sz="3000" dirty="0" smtClean="0">
              <a:solidFill>
                <a:srgbClr val="FFFF00"/>
              </a:solidFill>
            </a:endParaRPr>
          </a:p>
        </p:txBody>
      </p:sp>
      <p:cxnSp>
        <p:nvCxnSpPr>
          <p:cNvPr id="14" name="Straight Arrow Connector 13"/>
          <p:cNvCxnSpPr/>
          <p:nvPr/>
        </p:nvCxnSpPr>
        <p:spPr>
          <a:xfrm>
            <a:off x="2089322" y="2393092"/>
            <a:ext cx="714" cy="340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 y="14531"/>
            <a:ext cx="4051681" cy="3912648"/>
            <a:chOff x="1" y="-24106"/>
            <a:chExt cx="4051681" cy="3912648"/>
          </a:xfrm>
        </p:grpSpPr>
        <p:sp>
          <p:nvSpPr>
            <p:cNvPr id="11" name="Oval 10"/>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 name="Oval 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5" name="Straight Arrow Connector 4"/>
            <p:cNvCxnSpPr>
              <a:endCxn id="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8" name="Straight Arrow Connector 7"/>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12" name="Rectangle 11"/>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15" name="Straight Arrow Connector 1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616277" y="0"/>
            <a:ext cx="4517786" cy="3508653"/>
          </a:xfrm>
          <a:prstGeom prst="rect">
            <a:avLst/>
          </a:prstGeom>
          <a:noFill/>
        </p:spPr>
        <p:txBody>
          <a:bodyPr wrap="square" rtlCol="0">
            <a:spAutoFit/>
          </a:bodyPr>
          <a:lstStyle/>
          <a:p>
            <a:pPr lvl="0"/>
            <a:r>
              <a:rPr lang="en-US" sz="3200" dirty="0" smtClean="0">
                <a:solidFill>
                  <a:srgbClr val="FFFF00"/>
                </a:solidFill>
              </a:rPr>
              <a:t>Yielding:  </a:t>
            </a:r>
          </a:p>
          <a:p>
            <a:pPr lvl="0">
              <a:spcBef>
                <a:spcPts val="1800"/>
              </a:spcBef>
            </a:pPr>
            <a:r>
              <a:rPr lang="en-US" sz="3200" dirty="0" smtClean="0">
                <a:solidFill>
                  <a:schemeClr val="bg1"/>
                </a:solidFill>
                <a:sym typeface="Wingdings 2" panose="05020102010507070707" pitchFamily="18" charset="2"/>
              </a:rPr>
              <a:t> </a:t>
            </a:r>
            <a:r>
              <a:rPr lang="en-US" sz="3200" dirty="0" smtClean="0">
                <a:solidFill>
                  <a:schemeClr val="bg1"/>
                </a:solidFill>
              </a:rPr>
              <a:t>Letting the Holy Spirit do as he pleases in us and through us.</a:t>
            </a:r>
          </a:p>
          <a:p>
            <a:pPr lvl="0">
              <a:spcBef>
                <a:spcPts val="1800"/>
              </a:spcBef>
            </a:pPr>
            <a:r>
              <a:rPr lang="en-US" sz="3200" dirty="0" smtClean="0">
                <a:solidFill>
                  <a:schemeClr val="bg1"/>
                </a:solidFill>
                <a:sym typeface="Wingdings 2" panose="05020102010507070707" pitchFamily="18" charset="2"/>
              </a:rPr>
              <a:t> Following the Holy Spirit’s guidance.</a:t>
            </a:r>
            <a:endParaRPr lang="en-US" sz="3200" dirty="0" smtClean="0">
              <a:solidFill>
                <a:schemeClr val="bg1"/>
              </a:solidFill>
            </a:endParaRPr>
          </a:p>
        </p:txBody>
      </p:sp>
    </p:spTree>
    <p:extLst>
      <p:ext uri="{BB962C8B-B14F-4D97-AF65-F5344CB8AC3E}">
        <p14:creationId xmlns:p14="http://schemas.microsoft.com/office/powerpoint/2010/main" val="339437348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4795897"/>
            <a:ext cx="9144000" cy="2062103"/>
          </a:xfrm>
          <a:prstGeom prst="rect">
            <a:avLst/>
          </a:prstGeom>
          <a:noFill/>
        </p:spPr>
        <p:txBody>
          <a:bodyPr wrap="square" rtlCol="0">
            <a:spAutoFit/>
          </a:bodyPr>
          <a:lstStyle/>
          <a:p>
            <a:pPr lvl="0"/>
            <a:r>
              <a:rPr lang="en-US" sz="3200" dirty="0">
                <a:solidFill>
                  <a:srgbClr val="FFFF00"/>
                </a:solidFill>
              </a:rPr>
              <a:t>1 Thessalonians 5.19-22 NASB:  </a:t>
            </a:r>
            <a:r>
              <a:rPr lang="en-US" sz="3200" dirty="0" smtClean="0">
                <a:solidFill>
                  <a:srgbClr val="FFFF00"/>
                </a:solidFill>
              </a:rPr>
              <a:t>“</a:t>
            </a:r>
            <a:r>
              <a:rPr lang="en-US" sz="3200" dirty="0">
                <a:solidFill>
                  <a:srgbClr val="FFFF00"/>
                </a:solidFill>
              </a:rPr>
              <a:t>Do not quench the Spirit; do not despise prophetic utterances. </a:t>
            </a:r>
            <a:r>
              <a:rPr lang="en-US" sz="3200" u="sng" dirty="0">
                <a:solidFill>
                  <a:srgbClr val="FF0000"/>
                </a:solidFill>
              </a:rPr>
              <a:t>But examine everything carefully</a:t>
            </a:r>
            <a:r>
              <a:rPr lang="en-US" sz="3200" dirty="0">
                <a:solidFill>
                  <a:srgbClr val="FFFF00"/>
                </a:solidFill>
              </a:rPr>
              <a:t>; hold fast to that which is good; abstain from every form of evil.”</a:t>
            </a:r>
            <a:endParaRPr lang="en-US" sz="3000" dirty="0" smtClean="0">
              <a:solidFill>
                <a:srgbClr val="FFFF00"/>
              </a:solidFill>
            </a:endParaRPr>
          </a:p>
        </p:txBody>
      </p:sp>
      <p:cxnSp>
        <p:nvCxnSpPr>
          <p:cNvPr id="14" name="Straight Arrow Connector 13"/>
          <p:cNvCxnSpPr/>
          <p:nvPr/>
        </p:nvCxnSpPr>
        <p:spPr>
          <a:xfrm>
            <a:off x="2089322" y="2393092"/>
            <a:ext cx="714" cy="340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 y="14531"/>
            <a:ext cx="4051681" cy="3912648"/>
            <a:chOff x="1" y="-24106"/>
            <a:chExt cx="4051681" cy="3912648"/>
          </a:xfrm>
        </p:grpSpPr>
        <p:sp>
          <p:nvSpPr>
            <p:cNvPr id="11" name="Oval 10"/>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 name="Oval 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5" name="Straight Arrow Connector 4"/>
            <p:cNvCxnSpPr>
              <a:endCxn id="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8" name="Straight Arrow Connector 7"/>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12" name="Rectangle 11"/>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15" name="Straight Arrow Connector 1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616277" y="0"/>
            <a:ext cx="4517786" cy="3508653"/>
          </a:xfrm>
          <a:prstGeom prst="rect">
            <a:avLst/>
          </a:prstGeom>
          <a:noFill/>
        </p:spPr>
        <p:txBody>
          <a:bodyPr wrap="square" rtlCol="0">
            <a:spAutoFit/>
          </a:bodyPr>
          <a:lstStyle/>
          <a:p>
            <a:pPr lvl="0"/>
            <a:r>
              <a:rPr lang="en-US" sz="3200" dirty="0" smtClean="0">
                <a:solidFill>
                  <a:srgbClr val="FFFF00"/>
                </a:solidFill>
              </a:rPr>
              <a:t>Yielding:  </a:t>
            </a:r>
          </a:p>
          <a:p>
            <a:pPr lvl="0">
              <a:spcBef>
                <a:spcPts val="1800"/>
              </a:spcBef>
            </a:pPr>
            <a:r>
              <a:rPr lang="en-US" sz="3200" dirty="0" smtClean="0">
                <a:solidFill>
                  <a:schemeClr val="bg1"/>
                </a:solidFill>
                <a:sym typeface="Wingdings 2" panose="05020102010507070707" pitchFamily="18" charset="2"/>
              </a:rPr>
              <a:t> </a:t>
            </a:r>
            <a:r>
              <a:rPr lang="en-US" sz="3200" dirty="0" smtClean="0">
                <a:solidFill>
                  <a:schemeClr val="bg1"/>
                </a:solidFill>
              </a:rPr>
              <a:t>Letting the Holy Spirit do as he pleases in us and through us.</a:t>
            </a:r>
          </a:p>
          <a:p>
            <a:pPr lvl="0">
              <a:spcBef>
                <a:spcPts val="1800"/>
              </a:spcBef>
            </a:pPr>
            <a:r>
              <a:rPr lang="en-US" sz="3200" dirty="0" smtClean="0">
                <a:solidFill>
                  <a:schemeClr val="bg1"/>
                </a:solidFill>
                <a:sym typeface="Wingdings 2" panose="05020102010507070707" pitchFamily="18" charset="2"/>
              </a:rPr>
              <a:t> Following the Holy Spirit’s guidance.</a:t>
            </a:r>
            <a:endParaRPr lang="en-US" sz="3200" dirty="0" smtClean="0">
              <a:solidFill>
                <a:schemeClr val="bg1"/>
              </a:solidFill>
            </a:endParaRPr>
          </a:p>
        </p:txBody>
      </p:sp>
    </p:spTree>
    <p:extLst>
      <p:ext uri="{BB962C8B-B14F-4D97-AF65-F5344CB8AC3E}">
        <p14:creationId xmlns:p14="http://schemas.microsoft.com/office/powerpoint/2010/main" val="89108653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4795897"/>
            <a:ext cx="9144000" cy="1569660"/>
          </a:xfrm>
          <a:prstGeom prst="rect">
            <a:avLst/>
          </a:prstGeom>
          <a:noFill/>
        </p:spPr>
        <p:txBody>
          <a:bodyPr wrap="square" rtlCol="0">
            <a:spAutoFit/>
          </a:bodyPr>
          <a:lstStyle/>
          <a:p>
            <a:pPr lvl="0"/>
            <a:r>
              <a:rPr lang="en-US" sz="3200" dirty="0">
                <a:solidFill>
                  <a:srgbClr val="FFFF00"/>
                </a:solidFill>
              </a:rPr>
              <a:t>Ephesians 4.30 NET:  “And do not grieve the Holy Spirit of God, by whom you were sealed for the day of redemption</a:t>
            </a:r>
            <a:r>
              <a:rPr lang="en-US" sz="3200" dirty="0" smtClean="0">
                <a:solidFill>
                  <a:srgbClr val="FFFF00"/>
                </a:solidFill>
              </a:rPr>
              <a:t>.”</a:t>
            </a:r>
            <a:endParaRPr lang="en-US" sz="3000" dirty="0" smtClean="0">
              <a:solidFill>
                <a:srgbClr val="FFFF00"/>
              </a:solidFill>
            </a:endParaRPr>
          </a:p>
        </p:txBody>
      </p:sp>
      <p:cxnSp>
        <p:nvCxnSpPr>
          <p:cNvPr id="14" name="Straight Arrow Connector 13"/>
          <p:cNvCxnSpPr/>
          <p:nvPr/>
        </p:nvCxnSpPr>
        <p:spPr>
          <a:xfrm>
            <a:off x="2089322" y="2393092"/>
            <a:ext cx="714" cy="340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 y="14531"/>
            <a:ext cx="4051681" cy="3912648"/>
            <a:chOff x="1" y="-24106"/>
            <a:chExt cx="4051681" cy="3912648"/>
          </a:xfrm>
        </p:grpSpPr>
        <p:sp>
          <p:nvSpPr>
            <p:cNvPr id="11" name="Oval 10"/>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 name="Oval 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5" name="Straight Arrow Connector 4"/>
            <p:cNvCxnSpPr>
              <a:endCxn id="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8" name="Straight Arrow Connector 7"/>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12" name="Rectangle 11"/>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15" name="Straight Arrow Connector 1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616277" y="0"/>
            <a:ext cx="4517786" cy="4493538"/>
          </a:xfrm>
          <a:prstGeom prst="rect">
            <a:avLst/>
          </a:prstGeom>
          <a:noFill/>
        </p:spPr>
        <p:txBody>
          <a:bodyPr wrap="square" rtlCol="0">
            <a:spAutoFit/>
          </a:bodyPr>
          <a:lstStyle/>
          <a:p>
            <a:pPr lvl="0"/>
            <a:r>
              <a:rPr lang="en-US" sz="3200" dirty="0" smtClean="0">
                <a:solidFill>
                  <a:srgbClr val="FFFF00"/>
                </a:solidFill>
              </a:rPr>
              <a:t>Yielding:  </a:t>
            </a:r>
          </a:p>
          <a:p>
            <a:pPr lvl="0">
              <a:spcBef>
                <a:spcPts val="1800"/>
              </a:spcBef>
            </a:pPr>
            <a:r>
              <a:rPr lang="en-US" sz="3200" dirty="0" smtClean="0">
                <a:solidFill>
                  <a:schemeClr val="bg1"/>
                </a:solidFill>
                <a:sym typeface="Wingdings 2" panose="05020102010507070707" pitchFamily="18" charset="2"/>
              </a:rPr>
              <a:t> </a:t>
            </a:r>
            <a:r>
              <a:rPr lang="en-US" sz="3200" dirty="0" smtClean="0">
                <a:solidFill>
                  <a:schemeClr val="bg1"/>
                </a:solidFill>
              </a:rPr>
              <a:t>Letting the Holy Spirit do as he pleases in us and through us.</a:t>
            </a:r>
          </a:p>
          <a:p>
            <a:pPr lvl="0">
              <a:spcBef>
                <a:spcPts val="1800"/>
              </a:spcBef>
            </a:pPr>
            <a:r>
              <a:rPr lang="en-US" sz="3200" dirty="0" smtClean="0">
                <a:solidFill>
                  <a:schemeClr val="bg1"/>
                </a:solidFill>
                <a:sym typeface="Wingdings 2" panose="05020102010507070707" pitchFamily="18" charset="2"/>
              </a:rPr>
              <a:t> Following the Holy Spirit’s guidance… particularly in ethical decisions.</a:t>
            </a:r>
            <a:endParaRPr lang="en-US" sz="3200" dirty="0" smtClean="0">
              <a:solidFill>
                <a:schemeClr val="bg1"/>
              </a:solidFill>
            </a:endParaRPr>
          </a:p>
        </p:txBody>
      </p:sp>
    </p:spTree>
    <p:extLst>
      <p:ext uri="{BB962C8B-B14F-4D97-AF65-F5344CB8AC3E}">
        <p14:creationId xmlns:p14="http://schemas.microsoft.com/office/powerpoint/2010/main" val="79030668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72747" y="2792144"/>
            <a:ext cx="7174343" cy="3539430"/>
          </a:xfrm>
          <a:prstGeom prst="rect">
            <a:avLst/>
          </a:prstGeom>
          <a:noFill/>
        </p:spPr>
        <p:txBody>
          <a:bodyPr wrap="square" rtlCol="0">
            <a:spAutoFit/>
          </a:bodyPr>
          <a:lstStyle/>
          <a:p>
            <a:pPr lvl="0"/>
            <a:r>
              <a:rPr lang="en-US" sz="3200" dirty="0" smtClean="0">
                <a:solidFill>
                  <a:schemeClr val="bg1"/>
                </a:solidFill>
              </a:rPr>
              <a:t>Ephesians </a:t>
            </a:r>
            <a:r>
              <a:rPr lang="en-US" sz="3200" dirty="0">
                <a:solidFill>
                  <a:schemeClr val="bg1"/>
                </a:solidFill>
              </a:rPr>
              <a:t>5.18 NET:  “And do not get </a:t>
            </a:r>
            <a:r>
              <a:rPr lang="en-US" sz="3200" dirty="0" smtClean="0">
                <a:solidFill>
                  <a:schemeClr val="bg1"/>
                </a:solidFill>
              </a:rPr>
              <a:t>drunk </a:t>
            </a:r>
            <a:r>
              <a:rPr lang="en-US" sz="3200" dirty="0">
                <a:solidFill>
                  <a:schemeClr val="bg1"/>
                </a:solidFill>
              </a:rPr>
              <a:t>with wine, which is debauchery, but </a:t>
            </a:r>
            <a:r>
              <a:rPr lang="en-US" sz="3200" u="sng" dirty="0">
                <a:solidFill>
                  <a:srgbClr val="FFFF00"/>
                </a:solidFill>
              </a:rPr>
              <a:t>be filled </a:t>
            </a:r>
            <a:r>
              <a:rPr lang="en-US" sz="3200" u="sng" dirty="0">
                <a:solidFill>
                  <a:srgbClr val="FF0000"/>
                </a:solidFill>
              </a:rPr>
              <a:t>by</a:t>
            </a:r>
            <a:r>
              <a:rPr lang="en-US" sz="3200" dirty="0">
                <a:solidFill>
                  <a:schemeClr val="accent6">
                    <a:lumMod val="40000"/>
                    <a:lumOff val="60000"/>
                  </a:schemeClr>
                </a:solidFill>
              </a:rPr>
              <a:t> </a:t>
            </a:r>
            <a:r>
              <a:rPr lang="en-US" sz="3200" dirty="0">
                <a:solidFill>
                  <a:schemeClr val="bg1"/>
                </a:solidFill>
              </a:rPr>
              <a:t>the Spirit</a:t>
            </a:r>
            <a:r>
              <a:rPr lang="en-US" sz="3200" dirty="0" smtClean="0">
                <a:solidFill>
                  <a:schemeClr val="bg1"/>
                </a:solidFill>
              </a:rPr>
              <a:t>…”</a:t>
            </a:r>
          </a:p>
          <a:p>
            <a:pPr lvl="0"/>
            <a:endParaRPr lang="en-US" sz="3200" dirty="0">
              <a:solidFill>
                <a:schemeClr val="accent6">
                  <a:lumMod val="40000"/>
                  <a:lumOff val="60000"/>
                </a:schemeClr>
              </a:solidFill>
            </a:endParaRPr>
          </a:p>
          <a:p>
            <a:pPr lvl="0"/>
            <a:r>
              <a:rPr lang="en-US" sz="3200" dirty="0" smtClean="0">
                <a:solidFill>
                  <a:srgbClr val="FFFF00"/>
                </a:solidFill>
              </a:rPr>
              <a:t>		Let the Spirit fill you with the 		character of God.</a:t>
            </a:r>
          </a:p>
          <a:p>
            <a:pPr lvl="0"/>
            <a:endParaRPr lang="en-US" sz="3200" dirty="0">
              <a:solidFill>
                <a:srgbClr val="FFFF00"/>
              </a:solidFill>
            </a:endParaRPr>
          </a:p>
        </p:txBody>
      </p:sp>
      <p:grpSp>
        <p:nvGrpSpPr>
          <p:cNvPr id="19" name="Group 18"/>
          <p:cNvGrpSpPr/>
          <p:nvPr/>
        </p:nvGrpSpPr>
        <p:grpSpPr>
          <a:xfrm>
            <a:off x="1" y="14531"/>
            <a:ext cx="4051681" cy="5230263"/>
            <a:chOff x="1" y="-24106"/>
            <a:chExt cx="4051681" cy="5230263"/>
          </a:xfrm>
        </p:grpSpPr>
        <p:sp>
          <p:nvSpPr>
            <p:cNvPr id="20" name="Oval 19"/>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1" name="Group 20"/>
            <p:cNvGrpSpPr/>
            <p:nvPr/>
          </p:nvGrpSpPr>
          <p:grpSpPr>
            <a:xfrm>
              <a:off x="1" y="-24106"/>
              <a:ext cx="4051681" cy="3912648"/>
              <a:chOff x="1" y="-24106"/>
              <a:chExt cx="4051681" cy="3912648"/>
            </a:xfrm>
          </p:grpSpPr>
          <p:sp>
            <p:nvSpPr>
              <p:cNvPr id="23" name="Oval 22"/>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4" name="Oval 2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5" name="Straight Arrow Connector 24"/>
              <p:cNvCxnSpPr>
                <a:endCxn id="2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27" name="Straight Arrow Connector 26"/>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4" name="Rectangle 3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5" name="Straight Arrow Connector 3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0" name="Straight Arrow Connector 29"/>
          <p:cNvCxnSpPr/>
          <p:nvPr/>
        </p:nvCxnSpPr>
        <p:spPr>
          <a:xfrm>
            <a:off x="2653918" y="5035639"/>
            <a:ext cx="1109932" cy="156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53918" y="4345575"/>
            <a:ext cx="0" cy="690064"/>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50711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72747" y="2792144"/>
            <a:ext cx="7174343" cy="4031873"/>
          </a:xfrm>
          <a:prstGeom prst="rect">
            <a:avLst/>
          </a:prstGeom>
          <a:noFill/>
        </p:spPr>
        <p:txBody>
          <a:bodyPr wrap="square" rtlCol="0">
            <a:spAutoFit/>
          </a:bodyPr>
          <a:lstStyle/>
          <a:p>
            <a:pPr lvl="0"/>
            <a:r>
              <a:rPr lang="en-US" sz="3200" dirty="0" smtClean="0">
                <a:solidFill>
                  <a:schemeClr val="bg1"/>
                </a:solidFill>
              </a:rPr>
              <a:t>Ephesians </a:t>
            </a:r>
            <a:r>
              <a:rPr lang="en-US" sz="3200" dirty="0">
                <a:solidFill>
                  <a:schemeClr val="bg1"/>
                </a:solidFill>
              </a:rPr>
              <a:t>5.18 NET:  “And do not get </a:t>
            </a:r>
            <a:r>
              <a:rPr lang="en-US" sz="3200" dirty="0" smtClean="0">
                <a:solidFill>
                  <a:schemeClr val="bg1"/>
                </a:solidFill>
              </a:rPr>
              <a:t>drunk </a:t>
            </a:r>
            <a:r>
              <a:rPr lang="en-US" sz="3200" dirty="0">
                <a:solidFill>
                  <a:schemeClr val="bg1"/>
                </a:solidFill>
              </a:rPr>
              <a:t>with wine, which is debauchery, but </a:t>
            </a:r>
            <a:r>
              <a:rPr lang="en-US" sz="3200" u="sng" dirty="0">
                <a:solidFill>
                  <a:srgbClr val="FFFF00"/>
                </a:solidFill>
              </a:rPr>
              <a:t>be filled </a:t>
            </a:r>
            <a:r>
              <a:rPr lang="en-US" sz="3200" u="sng" dirty="0">
                <a:solidFill>
                  <a:srgbClr val="FF0000"/>
                </a:solidFill>
              </a:rPr>
              <a:t>by</a:t>
            </a:r>
            <a:r>
              <a:rPr lang="en-US" sz="3200" dirty="0">
                <a:solidFill>
                  <a:schemeClr val="accent6">
                    <a:lumMod val="40000"/>
                    <a:lumOff val="60000"/>
                  </a:schemeClr>
                </a:solidFill>
              </a:rPr>
              <a:t> </a:t>
            </a:r>
            <a:r>
              <a:rPr lang="en-US" sz="3200" dirty="0">
                <a:solidFill>
                  <a:schemeClr val="bg1"/>
                </a:solidFill>
              </a:rPr>
              <a:t>the Spirit</a:t>
            </a:r>
            <a:r>
              <a:rPr lang="en-US" sz="3200" dirty="0" smtClean="0">
                <a:solidFill>
                  <a:schemeClr val="bg1"/>
                </a:solidFill>
              </a:rPr>
              <a:t>…”</a:t>
            </a:r>
          </a:p>
          <a:p>
            <a:pPr lvl="0"/>
            <a:endParaRPr lang="en-US" sz="3200" dirty="0">
              <a:solidFill>
                <a:schemeClr val="accent6">
                  <a:lumMod val="40000"/>
                  <a:lumOff val="60000"/>
                </a:schemeClr>
              </a:solidFill>
            </a:endParaRPr>
          </a:p>
          <a:p>
            <a:pPr lvl="0"/>
            <a:r>
              <a:rPr lang="en-US" sz="3200" dirty="0" smtClean="0">
                <a:solidFill>
                  <a:srgbClr val="FFFF00"/>
                </a:solidFill>
              </a:rPr>
              <a:t>		Let the Spirit fill you with the 		character of God.</a:t>
            </a:r>
          </a:p>
          <a:p>
            <a:pPr lvl="0"/>
            <a:endParaRPr lang="en-US" sz="3200" dirty="0">
              <a:solidFill>
                <a:srgbClr val="FFFF00"/>
              </a:solidFill>
            </a:endParaRPr>
          </a:p>
          <a:p>
            <a:pPr lvl="0"/>
            <a:r>
              <a:rPr lang="en-US" sz="3200" dirty="0" smtClean="0">
                <a:solidFill>
                  <a:srgbClr val="FFFF00"/>
                </a:solidFill>
              </a:rPr>
              <a:t>= be controlled by / be influenced by</a:t>
            </a:r>
            <a:endParaRPr lang="en-US" sz="3200" dirty="0">
              <a:solidFill>
                <a:srgbClr val="FFFF00"/>
              </a:solidFill>
            </a:endParaRPr>
          </a:p>
        </p:txBody>
      </p:sp>
      <p:cxnSp>
        <p:nvCxnSpPr>
          <p:cNvPr id="36" name="Straight Arrow Connector 35"/>
          <p:cNvCxnSpPr/>
          <p:nvPr/>
        </p:nvCxnSpPr>
        <p:spPr>
          <a:xfrm>
            <a:off x="2653918" y="5035639"/>
            <a:ext cx="0" cy="1159099"/>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 y="14531"/>
            <a:ext cx="4051681" cy="5230263"/>
            <a:chOff x="1" y="-24106"/>
            <a:chExt cx="4051681" cy="5230263"/>
          </a:xfrm>
        </p:grpSpPr>
        <p:sp>
          <p:nvSpPr>
            <p:cNvPr id="20" name="Oval 19"/>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1" name="Group 20"/>
            <p:cNvGrpSpPr/>
            <p:nvPr/>
          </p:nvGrpSpPr>
          <p:grpSpPr>
            <a:xfrm>
              <a:off x="1" y="-24106"/>
              <a:ext cx="4051681" cy="3912648"/>
              <a:chOff x="1" y="-24106"/>
              <a:chExt cx="4051681" cy="3912648"/>
            </a:xfrm>
          </p:grpSpPr>
          <p:sp>
            <p:nvSpPr>
              <p:cNvPr id="23" name="Oval 22"/>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4" name="Oval 2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5" name="Straight Arrow Connector 24"/>
              <p:cNvCxnSpPr>
                <a:endCxn id="2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27" name="Straight Arrow Connector 26"/>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4" name="Rectangle 33"/>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5" name="Straight Arrow Connector 34"/>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0" name="Straight Arrow Connector 29"/>
          <p:cNvCxnSpPr/>
          <p:nvPr/>
        </p:nvCxnSpPr>
        <p:spPr>
          <a:xfrm>
            <a:off x="2653918" y="5035639"/>
            <a:ext cx="1109932" cy="156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53918" y="4345575"/>
            <a:ext cx="0" cy="690064"/>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268522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6494085"/>
          </a:xfrm>
          <a:prstGeom prst="rect">
            <a:avLst/>
          </a:prstGeom>
          <a:noFill/>
        </p:spPr>
        <p:txBody>
          <a:bodyPr wrap="square" rtlCol="0">
            <a:spAutoFit/>
          </a:bodyPr>
          <a:lstStyle/>
          <a:p>
            <a:pPr lvl="0"/>
            <a:r>
              <a:rPr lang="en-US" sz="3200" dirty="0" smtClean="0">
                <a:solidFill>
                  <a:schemeClr val="accent6">
                    <a:lumMod val="40000"/>
                    <a:lumOff val="60000"/>
                  </a:schemeClr>
                </a:solidFill>
              </a:rPr>
              <a:t>		     </a:t>
            </a:r>
            <a:r>
              <a:rPr lang="en-US" sz="3200" dirty="0" smtClean="0">
                <a:solidFill>
                  <a:schemeClr val="bg1"/>
                </a:solidFill>
              </a:rPr>
              <a:t>1 </a:t>
            </a:r>
            <a:r>
              <a:rPr lang="en-US" sz="3200" dirty="0">
                <a:solidFill>
                  <a:schemeClr val="bg1"/>
                </a:solidFill>
              </a:rPr>
              <a:t>Corinthians 2.12-15 NET:  “Now we </a:t>
            </a:r>
            <a:r>
              <a:rPr lang="en-US" sz="3200" dirty="0" smtClean="0">
                <a:solidFill>
                  <a:schemeClr val="bg1"/>
                </a:solidFill>
              </a:rPr>
              <a:t>			have </a:t>
            </a:r>
            <a:r>
              <a:rPr lang="en-US" sz="3200" dirty="0">
                <a:solidFill>
                  <a:schemeClr val="bg1"/>
                </a:solidFill>
              </a:rPr>
              <a:t>not </a:t>
            </a:r>
            <a:r>
              <a:rPr lang="en-US" sz="3200" dirty="0" smtClean="0">
                <a:solidFill>
                  <a:schemeClr val="bg1"/>
                </a:solidFill>
              </a:rPr>
              <a:t>received </a:t>
            </a:r>
            <a:r>
              <a:rPr lang="en-US" sz="3200" dirty="0">
                <a:solidFill>
                  <a:schemeClr val="bg1"/>
                </a:solidFill>
              </a:rPr>
              <a:t>the spirit of the </a:t>
            </a:r>
            <a:r>
              <a:rPr lang="en-US" sz="3200" dirty="0" smtClean="0">
                <a:solidFill>
                  <a:schemeClr val="bg1"/>
                </a:solidFill>
              </a:rPr>
              <a:t>				    world</a:t>
            </a:r>
            <a:r>
              <a:rPr lang="en-US" sz="3200" dirty="0">
                <a:solidFill>
                  <a:schemeClr val="bg1"/>
                </a:solidFill>
              </a:rPr>
              <a:t>, but the </a:t>
            </a:r>
            <a:r>
              <a:rPr lang="en-US" sz="3200" dirty="0" smtClean="0">
                <a:solidFill>
                  <a:schemeClr val="bg1"/>
                </a:solidFill>
              </a:rPr>
              <a:t>Spirit </a:t>
            </a:r>
            <a:r>
              <a:rPr lang="en-US" sz="3200" dirty="0">
                <a:solidFill>
                  <a:schemeClr val="bg1"/>
                </a:solidFill>
              </a:rPr>
              <a:t>who is </a:t>
            </a:r>
            <a:r>
              <a:rPr lang="en-US" sz="3200" dirty="0" smtClean="0">
                <a:solidFill>
                  <a:schemeClr val="bg1"/>
                </a:solidFill>
              </a:rPr>
              <a:t>				    from </a:t>
            </a:r>
            <a:r>
              <a:rPr lang="en-US" sz="3200" dirty="0">
                <a:solidFill>
                  <a:schemeClr val="bg1"/>
                </a:solidFill>
              </a:rPr>
              <a:t>God, so that </a:t>
            </a:r>
            <a:r>
              <a:rPr lang="en-US" sz="3200" u="sng" dirty="0" smtClean="0">
                <a:solidFill>
                  <a:srgbClr val="FFFF00"/>
                </a:solidFill>
              </a:rPr>
              <a:t>we may </a:t>
            </a:r>
            <a:r>
              <a:rPr lang="en-US" sz="3200" dirty="0" smtClean="0">
                <a:solidFill>
                  <a:schemeClr val="accent6">
                    <a:lumMod val="40000"/>
                    <a:lumOff val="60000"/>
                  </a:schemeClr>
                </a:solidFill>
              </a:rPr>
              <a:t>				    </a:t>
            </a:r>
            <a:r>
              <a:rPr lang="en-US" sz="3200" u="sng" dirty="0" smtClean="0">
                <a:solidFill>
                  <a:srgbClr val="FFFF00"/>
                </a:solidFill>
              </a:rPr>
              <a:t>know </a:t>
            </a:r>
            <a:r>
              <a:rPr lang="en-US" sz="3200" u="sng" dirty="0">
                <a:solidFill>
                  <a:srgbClr val="FFFF00"/>
                </a:solidFill>
              </a:rPr>
              <a:t>the things that </a:t>
            </a:r>
            <a:r>
              <a:rPr lang="en-US" sz="3200" u="sng" dirty="0" smtClean="0">
                <a:solidFill>
                  <a:srgbClr val="FFFF00"/>
                </a:solidFill>
              </a:rPr>
              <a:t>are </a:t>
            </a:r>
            <a:r>
              <a:rPr lang="en-US" sz="3200" dirty="0" smtClean="0">
                <a:solidFill>
                  <a:schemeClr val="accent6">
                    <a:lumMod val="40000"/>
                    <a:lumOff val="60000"/>
                  </a:schemeClr>
                </a:solidFill>
              </a:rPr>
              <a:t>					    </a:t>
            </a:r>
            <a:r>
              <a:rPr lang="en-US" sz="3200" u="sng" dirty="0" smtClean="0">
                <a:solidFill>
                  <a:srgbClr val="FFFF00"/>
                </a:solidFill>
              </a:rPr>
              <a:t>freely </a:t>
            </a:r>
            <a:r>
              <a:rPr lang="en-US" sz="3200" u="sng" dirty="0">
                <a:solidFill>
                  <a:srgbClr val="FFFF00"/>
                </a:solidFill>
              </a:rPr>
              <a:t>given to us by God</a:t>
            </a:r>
            <a:r>
              <a:rPr lang="en-US" sz="3200" dirty="0">
                <a:solidFill>
                  <a:schemeClr val="accent6">
                    <a:lumMod val="40000"/>
                    <a:lumOff val="60000"/>
                  </a:schemeClr>
                </a:solidFill>
              </a:rPr>
              <a:t>.  </a:t>
            </a:r>
            <a:r>
              <a:rPr lang="en-US" sz="3200" dirty="0" smtClean="0">
                <a:solidFill>
                  <a:schemeClr val="accent6">
                    <a:lumMod val="40000"/>
                    <a:lumOff val="60000"/>
                  </a:schemeClr>
                </a:solidFill>
              </a:rPr>
              <a:t>		</a:t>
            </a:r>
            <a:r>
              <a:rPr lang="en-US" sz="3200" dirty="0" smtClean="0">
                <a:solidFill>
                  <a:schemeClr val="bg1"/>
                </a:solidFill>
              </a:rPr>
              <a:t>And we speak </a:t>
            </a:r>
            <a:r>
              <a:rPr lang="en-US" sz="3200" dirty="0">
                <a:solidFill>
                  <a:schemeClr val="bg1"/>
                </a:solidFill>
              </a:rPr>
              <a:t>about these </a:t>
            </a:r>
            <a:r>
              <a:rPr lang="en-US" sz="3200" dirty="0" smtClean="0">
                <a:solidFill>
                  <a:schemeClr val="bg1"/>
                </a:solidFill>
              </a:rPr>
              <a:t>things</a:t>
            </a:r>
            <a:r>
              <a:rPr lang="en-US" sz="3200" dirty="0">
                <a:solidFill>
                  <a:schemeClr val="bg1"/>
                </a:solidFill>
              </a:rPr>
              <a:t>, not with </a:t>
            </a:r>
            <a:r>
              <a:rPr lang="en-US" sz="3200" dirty="0" smtClean="0">
                <a:solidFill>
                  <a:schemeClr val="bg1"/>
                </a:solidFill>
              </a:rPr>
              <a:t>		words </a:t>
            </a:r>
            <a:r>
              <a:rPr lang="en-US" sz="3200" dirty="0">
                <a:solidFill>
                  <a:schemeClr val="bg1"/>
                </a:solidFill>
              </a:rPr>
              <a:t>taught us </a:t>
            </a:r>
            <a:r>
              <a:rPr lang="en-US" sz="3200" dirty="0" smtClean="0">
                <a:solidFill>
                  <a:schemeClr val="bg1"/>
                </a:solidFill>
              </a:rPr>
              <a:t>	by human wisdom</a:t>
            </a:r>
            <a:r>
              <a:rPr lang="en-US" sz="3200" dirty="0">
                <a:solidFill>
                  <a:schemeClr val="bg1"/>
                </a:solidFill>
              </a:rPr>
              <a:t>, but </a:t>
            </a:r>
            <a:r>
              <a:rPr lang="en-US" sz="3200" dirty="0" smtClean="0">
                <a:solidFill>
                  <a:schemeClr val="bg1"/>
                </a:solidFill>
              </a:rPr>
              <a:t>		with those </a:t>
            </a:r>
            <a:r>
              <a:rPr lang="en-US" sz="3200" u="sng" dirty="0">
                <a:solidFill>
                  <a:srgbClr val="FFFF00"/>
                </a:solidFill>
              </a:rPr>
              <a:t>taught by </a:t>
            </a:r>
            <a:r>
              <a:rPr lang="en-US" sz="3200" u="sng" dirty="0" smtClean="0">
                <a:solidFill>
                  <a:srgbClr val="FFFF00"/>
                </a:solidFill>
              </a:rPr>
              <a:t>the </a:t>
            </a:r>
            <a:r>
              <a:rPr lang="en-US" sz="3200" u="sng" dirty="0">
                <a:solidFill>
                  <a:srgbClr val="FFFF00"/>
                </a:solidFill>
              </a:rPr>
              <a:t>Spirit</a:t>
            </a:r>
            <a:r>
              <a:rPr lang="en-US" sz="3200" dirty="0">
                <a:solidFill>
                  <a:schemeClr val="accent6">
                    <a:lumMod val="40000"/>
                    <a:lumOff val="60000"/>
                  </a:schemeClr>
                </a:solidFill>
              </a:rPr>
              <a:t>, </a:t>
            </a:r>
            <a:r>
              <a:rPr lang="en-US" sz="3200" dirty="0" smtClean="0">
                <a:solidFill>
                  <a:schemeClr val="bg1"/>
                </a:solidFill>
              </a:rPr>
              <a:t>explaining 		spiritual things </a:t>
            </a:r>
            <a:r>
              <a:rPr lang="en-US" sz="3200" dirty="0">
                <a:solidFill>
                  <a:schemeClr val="bg1"/>
                </a:solidFill>
              </a:rPr>
              <a:t>to spiritual </a:t>
            </a:r>
            <a:r>
              <a:rPr lang="en-US" sz="3200" dirty="0" smtClean="0">
                <a:solidFill>
                  <a:schemeClr val="bg1"/>
                </a:solidFill>
              </a:rPr>
              <a:t>people…  </a:t>
            </a:r>
          </a:p>
          <a:p>
            <a:pPr lvl="0"/>
            <a:endParaRPr lang="en-US" sz="3200" u="sng" dirty="0">
              <a:solidFill>
                <a:schemeClr val="accent6">
                  <a:lumMod val="40000"/>
                  <a:lumOff val="60000"/>
                </a:schemeClr>
              </a:solidFill>
            </a:endParaRPr>
          </a:p>
          <a:p>
            <a:pPr lvl="0"/>
            <a:r>
              <a:rPr lang="en-US" sz="3200" dirty="0" smtClean="0">
                <a:solidFill>
                  <a:schemeClr val="accent6">
                    <a:lumMod val="40000"/>
                    <a:lumOff val="60000"/>
                  </a:schemeClr>
                </a:solidFill>
              </a:rPr>
              <a:t>		</a:t>
            </a:r>
            <a:r>
              <a:rPr lang="en-US" sz="3200" u="sng" dirty="0" smtClean="0">
                <a:solidFill>
                  <a:srgbClr val="FFFF00"/>
                </a:solidFill>
              </a:rPr>
              <a:t>The one </a:t>
            </a:r>
            <a:r>
              <a:rPr lang="en-US" sz="3200" u="sng" dirty="0">
                <a:solidFill>
                  <a:srgbClr val="FFFF00"/>
                </a:solidFill>
              </a:rPr>
              <a:t>who is spiritual discerns </a:t>
            </a:r>
            <a:r>
              <a:rPr lang="en-US" sz="3200" u="sng" dirty="0" smtClean="0">
                <a:solidFill>
                  <a:srgbClr val="FFFF00"/>
                </a:solidFill>
              </a:rPr>
              <a:t>all </a:t>
            </a:r>
            <a:r>
              <a:rPr lang="en-US" sz="3200" dirty="0" smtClean="0">
                <a:solidFill>
                  <a:srgbClr val="FFFF00"/>
                </a:solidFill>
              </a:rPr>
              <a:t>			</a:t>
            </a:r>
            <a:r>
              <a:rPr lang="en-US" sz="3200" u="sng" dirty="0" smtClean="0">
                <a:solidFill>
                  <a:srgbClr val="FFFF00"/>
                </a:solidFill>
              </a:rPr>
              <a:t>things</a:t>
            </a:r>
            <a:r>
              <a:rPr lang="en-US" sz="3200" dirty="0" smtClean="0">
                <a:solidFill>
                  <a:schemeClr val="bg1"/>
                </a:solidFill>
              </a:rPr>
              <a:t>...”</a:t>
            </a:r>
            <a:endParaRPr lang="en-US" sz="3000" dirty="0" smtClean="0">
              <a:solidFill>
                <a:schemeClr val="bg1"/>
              </a:solidFill>
            </a:endParaRPr>
          </a:p>
        </p:txBody>
      </p:sp>
      <p:grpSp>
        <p:nvGrpSpPr>
          <p:cNvPr id="18" name="Group 17"/>
          <p:cNvGrpSpPr/>
          <p:nvPr/>
        </p:nvGrpSpPr>
        <p:grpSpPr>
          <a:xfrm>
            <a:off x="-17110" y="14531"/>
            <a:ext cx="4068792" cy="6371182"/>
            <a:chOff x="-17110" y="-24106"/>
            <a:chExt cx="4068792" cy="6371182"/>
          </a:xfrm>
        </p:grpSpPr>
        <p:sp>
          <p:nvSpPr>
            <p:cNvPr id="21" name="Rectangle 20"/>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22" name="Group 21"/>
            <p:cNvGrpSpPr/>
            <p:nvPr/>
          </p:nvGrpSpPr>
          <p:grpSpPr>
            <a:xfrm>
              <a:off x="1" y="-24106"/>
              <a:ext cx="4051681" cy="5230263"/>
              <a:chOff x="1" y="-24106"/>
              <a:chExt cx="4051681" cy="5230263"/>
            </a:xfrm>
          </p:grpSpPr>
          <p:sp>
            <p:nvSpPr>
              <p:cNvPr id="24" name="Oval 23"/>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25" name="Group 24"/>
              <p:cNvGrpSpPr/>
              <p:nvPr/>
            </p:nvGrpSpPr>
            <p:grpSpPr>
              <a:xfrm>
                <a:off x="1" y="-24106"/>
                <a:ext cx="4051681" cy="3912648"/>
                <a:chOff x="1" y="-24106"/>
                <a:chExt cx="4051681" cy="3912648"/>
              </a:xfrm>
            </p:grpSpPr>
            <p:sp>
              <p:nvSpPr>
                <p:cNvPr id="27" name="Oval 26"/>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8" name="Oval 27"/>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9" name="Straight Arrow Connector 28"/>
                <p:cNvCxnSpPr>
                  <a:endCxn id="28"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31" name="Straight Arrow Connector 30"/>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35" name="Rectangle 34"/>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36" name="Straight Arrow Connector 35"/>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6" name="Straight Arrow Connector 25"/>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3" name="Straight Arrow Connector 22"/>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2109744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1423"/>
            <a:ext cx="9221228" cy="7048083"/>
          </a:xfrm>
          <a:prstGeom prst="rect">
            <a:avLst/>
          </a:prstGeom>
          <a:noFill/>
        </p:spPr>
        <p:txBody>
          <a:bodyPr wrap="square" rtlCol="0">
            <a:spAutoFit/>
          </a:bodyPr>
          <a:lstStyle/>
          <a:p>
            <a:pPr lvl="0"/>
            <a:r>
              <a:rPr lang="en-US" sz="3200" dirty="0" smtClean="0">
                <a:solidFill>
                  <a:schemeClr val="accent6">
                    <a:lumMod val="40000"/>
                    <a:lumOff val="60000"/>
                  </a:schemeClr>
                </a:solidFill>
              </a:rPr>
              <a:t>	  	     </a:t>
            </a:r>
            <a:r>
              <a:rPr lang="en-US" sz="3000" dirty="0">
                <a:solidFill>
                  <a:schemeClr val="bg1"/>
                </a:solidFill>
              </a:rPr>
              <a:t>Acts 16.6-10 NET:  “They </a:t>
            </a:r>
            <a:r>
              <a:rPr lang="en-US" sz="3000" dirty="0" smtClean="0">
                <a:solidFill>
                  <a:schemeClr val="bg1"/>
                </a:solidFill>
              </a:rPr>
              <a:t>went… </a:t>
            </a:r>
            <a:r>
              <a:rPr lang="en-US" sz="3000" u="sng" dirty="0">
                <a:solidFill>
                  <a:srgbClr val="FFFF00"/>
                </a:solidFill>
              </a:rPr>
              <a:t>having </a:t>
            </a:r>
            <a:r>
              <a:rPr lang="en-US" sz="3000" dirty="0" smtClean="0">
                <a:solidFill>
                  <a:srgbClr val="FFFF00"/>
                </a:solidFill>
              </a:rPr>
              <a:t>			</a:t>
            </a:r>
            <a:r>
              <a:rPr lang="en-US" sz="3000" u="sng" dirty="0" smtClean="0">
                <a:solidFill>
                  <a:srgbClr val="FFFF00"/>
                </a:solidFill>
              </a:rPr>
              <a:t>been prevented by </a:t>
            </a:r>
            <a:r>
              <a:rPr lang="en-US" sz="3000" u="sng" dirty="0">
                <a:solidFill>
                  <a:srgbClr val="FFFF00"/>
                </a:solidFill>
              </a:rPr>
              <a:t>the Holy </a:t>
            </a:r>
            <a:r>
              <a:rPr lang="en-US" sz="3000" u="sng" dirty="0" smtClean="0">
                <a:solidFill>
                  <a:srgbClr val="FFFF00"/>
                </a:solidFill>
              </a:rPr>
              <a:t>Spirit</a:t>
            </a:r>
            <a:r>
              <a:rPr lang="en-US" sz="3000" dirty="0" smtClean="0">
                <a:solidFill>
                  <a:srgbClr val="FFFF00"/>
                </a:solidFill>
              </a:rPr>
              <a:t> </a:t>
            </a:r>
            <a:r>
              <a:rPr lang="en-US" sz="3000" dirty="0" smtClean="0">
                <a:solidFill>
                  <a:schemeClr val="bg1"/>
                </a:solidFill>
              </a:rPr>
              <a:t>from 				    speaking the message </a:t>
            </a:r>
            <a:r>
              <a:rPr lang="en-US" sz="3000" dirty="0">
                <a:solidFill>
                  <a:schemeClr val="bg1"/>
                </a:solidFill>
              </a:rPr>
              <a:t>in </a:t>
            </a:r>
            <a:r>
              <a:rPr lang="en-US" sz="3000" dirty="0" smtClean="0">
                <a:solidFill>
                  <a:schemeClr val="bg1"/>
                </a:solidFill>
              </a:rPr>
              <a:t>the 				    province of Asia</a:t>
            </a:r>
            <a:r>
              <a:rPr lang="en-US" sz="3000" dirty="0">
                <a:solidFill>
                  <a:schemeClr val="bg1"/>
                </a:solidFill>
              </a:rPr>
              <a:t>.  When </a:t>
            </a:r>
            <a:r>
              <a:rPr lang="en-US" sz="3000" dirty="0" smtClean="0">
                <a:solidFill>
                  <a:schemeClr val="bg1"/>
                </a:solidFill>
              </a:rPr>
              <a:t>they 				    came </a:t>
            </a:r>
            <a:r>
              <a:rPr lang="en-US" sz="3000" dirty="0">
                <a:solidFill>
                  <a:schemeClr val="bg1"/>
                </a:solidFill>
              </a:rPr>
              <a:t>to </a:t>
            </a:r>
            <a:r>
              <a:rPr lang="en-US" sz="3000" dirty="0" err="1" smtClean="0">
                <a:solidFill>
                  <a:schemeClr val="bg1"/>
                </a:solidFill>
              </a:rPr>
              <a:t>Mysia</a:t>
            </a:r>
            <a:r>
              <a:rPr lang="en-US" sz="3000" dirty="0">
                <a:solidFill>
                  <a:schemeClr val="bg1"/>
                </a:solidFill>
              </a:rPr>
              <a:t>, </a:t>
            </a:r>
            <a:r>
              <a:rPr lang="en-US" sz="3000" dirty="0" smtClean="0">
                <a:solidFill>
                  <a:schemeClr val="bg1"/>
                </a:solidFill>
              </a:rPr>
              <a:t>they attempted 				    to </a:t>
            </a:r>
            <a:r>
              <a:rPr lang="en-US" sz="3000" dirty="0">
                <a:solidFill>
                  <a:schemeClr val="bg1"/>
                </a:solidFill>
              </a:rPr>
              <a:t>go </a:t>
            </a:r>
            <a:r>
              <a:rPr lang="en-US" sz="3000" dirty="0" smtClean="0">
                <a:solidFill>
                  <a:schemeClr val="bg1"/>
                </a:solidFill>
              </a:rPr>
              <a:t>into Bithynia, but </a:t>
            </a:r>
            <a:r>
              <a:rPr lang="en-US" sz="3000" u="sng" dirty="0">
                <a:solidFill>
                  <a:srgbClr val="FFFF00"/>
                </a:solidFill>
              </a:rPr>
              <a:t>the Spirit </a:t>
            </a:r>
            <a:r>
              <a:rPr lang="en-US" sz="3000" dirty="0" smtClean="0">
                <a:solidFill>
                  <a:srgbClr val="FFFF00"/>
                </a:solidFill>
              </a:rPr>
              <a:t>		 </a:t>
            </a:r>
            <a:r>
              <a:rPr lang="en-US" sz="3000" u="sng" dirty="0" smtClean="0">
                <a:solidFill>
                  <a:srgbClr val="FFFF00"/>
                </a:solidFill>
              </a:rPr>
              <a:t>of </a:t>
            </a:r>
            <a:r>
              <a:rPr lang="en-US" sz="3000" u="sng" dirty="0">
                <a:solidFill>
                  <a:srgbClr val="FFFF00"/>
                </a:solidFill>
              </a:rPr>
              <a:t>Jesus did </a:t>
            </a:r>
            <a:r>
              <a:rPr lang="en-US" sz="3000" u="sng" dirty="0" smtClean="0">
                <a:solidFill>
                  <a:srgbClr val="FFFF00"/>
                </a:solidFill>
              </a:rPr>
              <a:t>not allow </a:t>
            </a:r>
            <a:r>
              <a:rPr lang="en-US" sz="3000" u="sng" dirty="0">
                <a:solidFill>
                  <a:srgbClr val="FFFF00"/>
                </a:solidFill>
              </a:rPr>
              <a:t>them</a:t>
            </a:r>
            <a:r>
              <a:rPr lang="en-US" sz="3000" i="1" dirty="0">
                <a:solidFill>
                  <a:schemeClr val="accent6">
                    <a:lumMod val="40000"/>
                    <a:lumOff val="60000"/>
                  </a:schemeClr>
                </a:solidFill>
              </a:rPr>
              <a:t> </a:t>
            </a:r>
            <a:r>
              <a:rPr lang="en-US" sz="3000" dirty="0">
                <a:solidFill>
                  <a:schemeClr val="bg1"/>
                </a:solidFill>
              </a:rPr>
              <a:t>to </a:t>
            </a:r>
            <a:r>
              <a:rPr lang="en-US" sz="3000" dirty="0" smtClean="0">
                <a:solidFill>
                  <a:schemeClr val="bg1"/>
                </a:solidFill>
              </a:rPr>
              <a:t>do </a:t>
            </a:r>
            <a:r>
              <a:rPr lang="en-US" sz="3000" dirty="0">
                <a:solidFill>
                  <a:schemeClr val="bg1"/>
                </a:solidFill>
              </a:rPr>
              <a:t>this, so they </a:t>
            </a:r>
            <a:r>
              <a:rPr lang="en-US" sz="3000" dirty="0" smtClean="0">
                <a:solidFill>
                  <a:schemeClr val="bg1"/>
                </a:solidFill>
              </a:rPr>
              <a:t>		passed through </a:t>
            </a:r>
            <a:r>
              <a:rPr lang="en-US" sz="3000" dirty="0" err="1" smtClean="0">
                <a:solidFill>
                  <a:schemeClr val="bg1"/>
                </a:solidFill>
              </a:rPr>
              <a:t>Mysia</a:t>
            </a:r>
            <a:r>
              <a:rPr lang="en-US" sz="3000" dirty="0" smtClean="0">
                <a:solidFill>
                  <a:schemeClr val="bg1"/>
                </a:solidFill>
              </a:rPr>
              <a:t> </a:t>
            </a:r>
            <a:r>
              <a:rPr lang="en-US" sz="3000" dirty="0">
                <a:solidFill>
                  <a:schemeClr val="bg1"/>
                </a:solidFill>
              </a:rPr>
              <a:t>and </a:t>
            </a:r>
            <a:r>
              <a:rPr lang="en-US" sz="3000" dirty="0" smtClean="0">
                <a:solidFill>
                  <a:schemeClr val="bg1"/>
                </a:solidFill>
              </a:rPr>
              <a:t>went down </a:t>
            </a:r>
            <a:r>
              <a:rPr lang="en-US" sz="3000" dirty="0">
                <a:solidFill>
                  <a:schemeClr val="bg1"/>
                </a:solidFill>
              </a:rPr>
              <a:t>to </a:t>
            </a:r>
            <a:r>
              <a:rPr lang="en-US" sz="3000" dirty="0" smtClean="0">
                <a:solidFill>
                  <a:schemeClr val="bg1"/>
                </a:solidFill>
              </a:rPr>
              <a:t>			Troas</a:t>
            </a:r>
            <a:r>
              <a:rPr lang="en-US" sz="3000" dirty="0">
                <a:solidFill>
                  <a:schemeClr val="bg1"/>
                </a:solidFill>
              </a:rPr>
              <a:t>.  </a:t>
            </a:r>
            <a:r>
              <a:rPr lang="en-US" sz="3000" u="sng" dirty="0">
                <a:solidFill>
                  <a:srgbClr val="FFFF00"/>
                </a:solidFill>
              </a:rPr>
              <a:t>A vision </a:t>
            </a:r>
            <a:r>
              <a:rPr lang="en-US" sz="3000" u="sng" dirty="0" smtClean="0">
                <a:solidFill>
                  <a:srgbClr val="FFFF00"/>
                </a:solidFill>
              </a:rPr>
              <a:t>appeared </a:t>
            </a:r>
            <a:r>
              <a:rPr lang="en-US" sz="3000" dirty="0">
                <a:solidFill>
                  <a:schemeClr val="bg1"/>
                </a:solidFill>
              </a:rPr>
              <a:t>to </a:t>
            </a:r>
            <a:r>
              <a:rPr lang="en-US" sz="3000" dirty="0" smtClean="0">
                <a:solidFill>
                  <a:schemeClr val="bg1"/>
                </a:solidFill>
              </a:rPr>
              <a:t>Paul </a:t>
            </a:r>
            <a:r>
              <a:rPr lang="en-US" sz="3000" dirty="0">
                <a:solidFill>
                  <a:schemeClr val="bg1"/>
                </a:solidFill>
              </a:rPr>
              <a:t>during the </a:t>
            </a:r>
            <a:r>
              <a:rPr lang="en-US" sz="3000" dirty="0" smtClean="0">
                <a:solidFill>
                  <a:schemeClr val="bg1"/>
                </a:solidFill>
              </a:rPr>
              <a:t>		night</a:t>
            </a:r>
            <a:r>
              <a:rPr lang="en-US" sz="3000" dirty="0">
                <a:solidFill>
                  <a:schemeClr val="bg1"/>
                </a:solidFill>
              </a:rPr>
              <a:t>: A </a:t>
            </a:r>
            <a:r>
              <a:rPr lang="en-US" sz="3000" dirty="0" smtClean="0">
                <a:solidFill>
                  <a:schemeClr val="bg1"/>
                </a:solidFill>
              </a:rPr>
              <a:t>Macedonian </a:t>
            </a:r>
            <a:r>
              <a:rPr lang="en-US" sz="3000" dirty="0">
                <a:solidFill>
                  <a:schemeClr val="bg1"/>
                </a:solidFill>
              </a:rPr>
              <a:t>man </a:t>
            </a:r>
            <a:r>
              <a:rPr lang="en-US" sz="3000" dirty="0" smtClean="0">
                <a:solidFill>
                  <a:schemeClr val="bg1"/>
                </a:solidFill>
              </a:rPr>
              <a:t>was standing </a:t>
            </a:r>
            <a:r>
              <a:rPr lang="en-US" sz="3000" dirty="0">
                <a:solidFill>
                  <a:schemeClr val="bg1"/>
                </a:solidFill>
              </a:rPr>
              <a:t>there </a:t>
            </a:r>
            <a:r>
              <a:rPr lang="en-US" sz="3000" dirty="0" smtClean="0">
                <a:solidFill>
                  <a:schemeClr val="bg1"/>
                </a:solidFill>
              </a:rPr>
              <a:t>		urging him</a:t>
            </a:r>
            <a:r>
              <a:rPr lang="en-US" sz="3000" dirty="0">
                <a:solidFill>
                  <a:schemeClr val="bg1"/>
                </a:solidFill>
              </a:rPr>
              <a:t>, ‘Come over to </a:t>
            </a:r>
            <a:r>
              <a:rPr lang="en-US" sz="3000" dirty="0" smtClean="0">
                <a:solidFill>
                  <a:schemeClr val="bg1"/>
                </a:solidFill>
              </a:rPr>
              <a:t>Macedonia </a:t>
            </a:r>
            <a:r>
              <a:rPr lang="en-US" sz="3000" dirty="0">
                <a:solidFill>
                  <a:schemeClr val="bg1"/>
                </a:solidFill>
              </a:rPr>
              <a:t>and </a:t>
            </a:r>
            <a:r>
              <a:rPr lang="en-US" sz="3000" dirty="0" smtClean="0">
                <a:solidFill>
                  <a:schemeClr val="bg1"/>
                </a:solidFill>
              </a:rPr>
              <a:t>		help </a:t>
            </a:r>
            <a:r>
              <a:rPr lang="en-US" sz="3000" dirty="0">
                <a:solidFill>
                  <a:schemeClr val="bg1"/>
                </a:solidFill>
              </a:rPr>
              <a:t>us!’  </a:t>
            </a:r>
            <a:r>
              <a:rPr lang="en-US" sz="3000" dirty="0" smtClean="0">
                <a:solidFill>
                  <a:schemeClr val="bg1"/>
                </a:solidFill>
              </a:rPr>
              <a:t>After </a:t>
            </a:r>
            <a:r>
              <a:rPr lang="en-US" sz="3000" dirty="0">
                <a:solidFill>
                  <a:schemeClr val="bg1"/>
                </a:solidFill>
              </a:rPr>
              <a:t>Paul saw the </a:t>
            </a:r>
            <a:r>
              <a:rPr lang="en-US" sz="3000" dirty="0" smtClean="0">
                <a:solidFill>
                  <a:schemeClr val="bg1"/>
                </a:solidFill>
              </a:rPr>
              <a:t>vision</a:t>
            </a:r>
            <a:r>
              <a:rPr lang="en-US" sz="3000" dirty="0">
                <a:solidFill>
                  <a:schemeClr val="bg1"/>
                </a:solidFill>
              </a:rPr>
              <a:t>, we </a:t>
            </a:r>
            <a:r>
              <a:rPr lang="en-US" sz="3000" dirty="0" smtClean="0">
                <a:solidFill>
                  <a:schemeClr val="bg1"/>
                </a:solidFill>
              </a:rPr>
              <a:t>			attempted immediately </a:t>
            </a:r>
            <a:r>
              <a:rPr lang="en-US" sz="3000" dirty="0">
                <a:solidFill>
                  <a:schemeClr val="bg1"/>
                </a:solidFill>
              </a:rPr>
              <a:t>to go over to </a:t>
            </a:r>
            <a:r>
              <a:rPr lang="en-US" sz="3000" dirty="0" smtClean="0">
                <a:solidFill>
                  <a:schemeClr val="bg1"/>
                </a:solidFill>
              </a:rPr>
              <a:t>			Macedonia</a:t>
            </a:r>
            <a:r>
              <a:rPr lang="en-US" sz="3000" dirty="0">
                <a:solidFill>
                  <a:schemeClr val="bg1"/>
                </a:solidFill>
              </a:rPr>
              <a:t>, </a:t>
            </a:r>
            <a:r>
              <a:rPr lang="en-US" sz="3000" dirty="0" smtClean="0">
                <a:solidFill>
                  <a:schemeClr val="bg1"/>
                </a:solidFill>
              </a:rPr>
              <a:t>concluding </a:t>
            </a:r>
            <a:r>
              <a:rPr lang="en-US" sz="3000" dirty="0">
                <a:solidFill>
                  <a:schemeClr val="bg1"/>
                </a:solidFill>
              </a:rPr>
              <a:t>that </a:t>
            </a:r>
            <a:r>
              <a:rPr lang="en-US" sz="3000" u="sng" dirty="0">
                <a:solidFill>
                  <a:srgbClr val="FFFF00"/>
                </a:solidFill>
              </a:rPr>
              <a:t>God had called us</a:t>
            </a:r>
            <a:r>
              <a:rPr lang="en-US" sz="3000" dirty="0">
                <a:solidFill>
                  <a:srgbClr val="FFFF00"/>
                </a:solidFill>
              </a:rPr>
              <a:t> </a:t>
            </a:r>
            <a:r>
              <a:rPr lang="en-US" sz="3000" dirty="0" smtClean="0">
                <a:solidFill>
                  <a:srgbClr val="FFFF00"/>
                </a:solidFill>
              </a:rPr>
              <a:t>		</a:t>
            </a:r>
            <a:r>
              <a:rPr lang="en-US" sz="3000" dirty="0" smtClean="0">
                <a:solidFill>
                  <a:schemeClr val="bg1"/>
                </a:solidFill>
              </a:rPr>
              <a:t>to </a:t>
            </a:r>
            <a:r>
              <a:rPr lang="en-US" sz="3000" dirty="0">
                <a:solidFill>
                  <a:schemeClr val="bg1"/>
                </a:solidFill>
              </a:rPr>
              <a:t>proclaim the good news to them.”</a:t>
            </a:r>
            <a:endParaRPr lang="en-US" sz="3000" dirty="0" smtClean="0">
              <a:solidFill>
                <a:schemeClr val="bg1"/>
              </a:solidFill>
            </a:endParaRPr>
          </a:p>
        </p:txBody>
      </p:sp>
      <p:grpSp>
        <p:nvGrpSpPr>
          <p:cNvPr id="36" name="Group 35"/>
          <p:cNvGrpSpPr/>
          <p:nvPr/>
        </p:nvGrpSpPr>
        <p:grpSpPr>
          <a:xfrm>
            <a:off x="-17110" y="14531"/>
            <a:ext cx="4068792" cy="6371182"/>
            <a:chOff x="-17110" y="-24106"/>
            <a:chExt cx="4068792" cy="6371182"/>
          </a:xfrm>
        </p:grpSpPr>
        <p:sp>
          <p:nvSpPr>
            <p:cNvPr id="37" name="Rectangle 36"/>
            <p:cNvSpPr/>
            <p:nvPr/>
          </p:nvSpPr>
          <p:spPr>
            <a:xfrm>
              <a:off x="-17110" y="5798098"/>
              <a:ext cx="1718328" cy="5489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leading</a:t>
              </a:r>
              <a:endParaRPr lang="en-US" sz="3200" dirty="0"/>
            </a:p>
          </p:txBody>
        </p:sp>
        <p:grpSp>
          <p:nvGrpSpPr>
            <p:cNvPr id="38" name="Group 37"/>
            <p:cNvGrpSpPr/>
            <p:nvPr/>
          </p:nvGrpSpPr>
          <p:grpSpPr>
            <a:xfrm>
              <a:off x="1" y="-24106"/>
              <a:ext cx="4051681" cy="5230263"/>
              <a:chOff x="1" y="-24106"/>
              <a:chExt cx="4051681" cy="5230263"/>
            </a:xfrm>
          </p:grpSpPr>
          <p:sp>
            <p:nvSpPr>
              <p:cNvPr id="40" name="Oval 39"/>
              <p:cNvSpPr/>
              <p:nvPr/>
            </p:nvSpPr>
            <p:spPr>
              <a:xfrm>
                <a:off x="28915" y="4480483"/>
                <a:ext cx="1580953" cy="72567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filling</a:t>
                </a:r>
                <a:endParaRPr lang="en-US" sz="3200" dirty="0"/>
              </a:p>
            </p:txBody>
          </p:sp>
          <p:grpSp>
            <p:nvGrpSpPr>
              <p:cNvPr id="41" name="Group 40"/>
              <p:cNvGrpSpPr/>
              <p:nvPr/>
            </p:nvGrpSpPr>
            <p:grpSpPr>
              <a:xfrm>
                <a:off x="1" y="-24106"/>
                <a:ext cx="4051681" cy="3912648"/>
                <a:chOff x="1" y="-24106"/>
                <a:chExt cx="4051681" cy="3912648"/>
              </a:xfrm>
            </p:grpSpPr>
            <p:sp>
              <p:nvSpPr>
                <p:cNvPr id="43" name="Oval 42"/>
                <p:cNvSpPr/>
                <p:nvPr/>
              </p:nvSpPr>
              <p:spPr>
                <a:xfrm>
                  <a:off x="888079" y="-24106"/>
                  <a:ext cx="1378039" cy="85946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44" name="Oval 43"/>
                <p:cNvSpPr/>
                <p:nvPr/>
              </p:nvSpPr>
              <p:spPr>
                <a:xfrm>
                  <a:off x="2653918" y="1110367"/>
                  <a:ext cx="1397764" cy="67783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45" name="Straight Arrow Connector 44"/>
                <p:cNvCxnSpPr>
                  <a:endCxn id="44" idx="1"/>
                </p:cNvCxnSpPr>
                <p:nvPr/>
              </p:nvCxnSpPr>
              <p:spPr>
                <a:xfrm>
                  <a:off x="2089322" y="650440"/>
                  <a:ext cx="769294" cy="55919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1" y="1146449"/>
                  <a:ext cx="2459864" cy="63006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cxnSp>
              <p:nvCxnSpPr>
                <p:cNvPr id="47" name="Straight Arrow Connector 46"/>
                <p:cNvCxnSpPr/>
                <p:nvPr/>
              </p:nvCxnSpPr>
              <p:spPr>
                <a:xfrm>
                  <a:off x="2089322" y="674386"/>
                  <a:ext cx="0" cy="535247"/>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2809989" y="1623649"/>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1071822" y="1813234"/>
                  <a:ext cx="21742" cy="135796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1972747" y="2204924"/>
                  <a:ext cx="2078935" cy="5947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sp>
              <p:nvSpPr>
                <p:cNvPr id="51" name="Rectangle 50"/>
                <p:cNvSpPr/>
                <p:nvPr/>
              </p:nvSpPr>
              <p:spPr>
                <a:xfrm>
                  <a:off x="28915" y="3350480"/>
                  <a:ext cx="1718328" cy="53806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yielding</a:t>
                  </a:r>
                  <a:endParaRPr lang="en-US" sz="3200" dirty="0"/>
                </a:p>
              </p:txBody>
            </p:sp>
            <p:cxnSp>
              <p:nvCxnSpPr>
                <p:cNvPr id="52" name="Straight Arrow Connector 51"/>
                <p:cNvCxnSpPr/>
                <p:nvPr/>
              </p:nvCxnSpPr>
              <p:spPr>
                <a:xfrm flipH="1">
                  <a:off x="1577098" y="2802732"/>
                  <a:ext cx="396898" cy="40518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2" name="Straight Arrow Connector 41"/>
              <p:cNvCxnSpPr/>
              <p:nvPr/>
            </p:nvCxnSpPr>
            <p:spPr>
              <a:xfrm>
                <a:off x="862321" y="3888542"/>
                <a:ext cx="0" cy="541013"/>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9" name="Straight Arrow Connector 38"/>
            <p:cNvCxnSpPr/>
            <p:nvPr/>
          </p:nvCxnSpPr>
          <p:spPr>
            <a:xfrm flipH="1">
              <a:off x="842054" y="5122221"/>
              <a:ext cx="2" cy="570241"/>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4283770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534</Words>
  <Application>Microsoft Office PowerPoint</Application>
  <PresentationFormat>On-screen Show (4:3)</PresentationFormat>
  <Paragraphs>134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15</cp:revision>
  <dcterms:created xsi:type="dcterms:W3CDTF">2014-06-03T15:34:59Z</dcterms:created>
  <dcterms:modified xsi:type="dcterms:W3CDTF">2014-06-11T13:47:09Z</dcterms:modified>
</cp:coreProperties>
</file>